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4" r:id="rId5"/>
  </p:sldMasterIdLst>
  <p:notesMasterIdLst>
    <p:notesMasterId r:id="rId40"/>
  </p:notesMasterIdLst>
  <p:handoutMasterIdLst>
    <p:handoutMasterId r:id="rId41"/>
  </p:handoutMasterIdLst>
  <p:sldIdLst>
    <p:sldId id="265" r:id="rId6"/>
    <p:sldId id="317" r:id="rId7"/>
    <p:sldId id="318" r:id="rId8"/>
    <p:sldId id="319" r:id="rId9"/>
    <p:sldId id="320" r:id="rId10"/>
    <p:sldId id="321" r:id="rId11"/>
    <p:sldId id="322" r:id="rId12"/>
    <p:sldId id="323" r:id="rId13"/>
    <p:sldId id="325" r:id="rId14"/>
    <p:sldId id="326" r:id="rId15"/>
    <p:sldId id="324" r:id="rId16"/>
    <p:sldId id="327" r:id="rId17"/>
    <p:sldId id="328" r:id="rId18"/>
    <p:sldId id="329" r:id="rId19"/>
    <p:sldId id="330" r:id="rId20"/>
    <p:sldId id="331" r:id="rId21"/>
    <p:sldId id="332" r:id="rId22"/>
    <p:sldId id="333" r:id="rId23"/>
    <p:sldId id="334" r:id="rId24"/>
    <p:sldId id="335" r:id="rId25"/>
    <p:sldId id="336" r:id="rId26"/>
    <p:sldId id="337" r:id="rId27"/>
    <p:sldId id="339" r:id="rId28"/>
    <p:sldId id="340" r:id="rId29"/>
    <p:sldId id="341" r:id="rId30"/>
    <p:sldId id="342" r:id="rId31"/>
    <p:sldId id="343" r:id="rId32"/>
    <p:sldId id="344" r:id="rId33"/>
    <p:sldId id="345" r:id="rId34"/>
    <p:sldId id="346" r:id="rId35"/>
    <p:sldId id="347" r:id="rId36"/>
    <p:sldId id="338" r:id="rId37"/>
    <p:sldId id="348" r:id="rId38"/>
    <p:sldId id="350" r:id="rId3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van Shapovalov" initials="IS" lastIdx="1" clrIdx="0">
    <p:extLst>
      <p:ext uri="{19B8F6BF-5375-455C-9EA6-DF929625EA0E}">
        <p15:presenceInfo xmlns:p15="http://schemas.microsoft.com/office/powerpoint/2012/main" userId="S-1-5-21-1430328663-2098613005-1233803906-4228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ADB"/>
    <a:srgbClr val="DADADB"/>
    <a:srgbClr val="EBECEC"/>
    <a:srgbClr val="EEEFEF"/>
    <a:srgbClr val="CC66FF"/>
    <a:srgbClr val="6666FF"/>
    <a:srgbClr val="006C5A"/>
    <a:srgbClr val="7C7C7C"/>
    <a:srgbClr val="00BCA1"/>
    <a:srgbClr val="0097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104" autoAdjust="0"/>
    <p:restoredTop sz="96866" autoAdjust="0"/>
  </p:normalViewPr>
  <p:slideViewPr>
    <p:cSldViewPr snapToGrid="0">
      <p:cViewPr varScale="1">
        <p:scale>
          <a:sx n="87" d="100"/>
          <a:sy n="87" d="100"/>
        </p:scale>
        <p:origin x="224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8" d="100"/>
          <a:sy n="98" d="100"/>
        </p:scale>
        <p:origin x="247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commentAuthors" Target="commentAuthor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49FF5B-D755-4AF9-9FD2-48E2F65817B4}" type="datetimeFigureOut">
              <a:rPr lang="ru-RU" smtClean="0"/>
              <a:t>15.02.2019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ECE39F-1111-4D3B-94C1-738D94D757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221405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98886-F9A2-4E2C-9826-FE2B4743919C}" type="datetimeFigureOut">
              <a:rPr lang="ru-RU" smtClean="0"/>
              <a:t>15.02.2019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D81BB-E5EE-448A-AE7E-5F7AF09FA8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84988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4237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1284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434976" y="1171013"/>
            <a:ext cx="5358220" cy="249299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512D2-BA6C-604C-99BA-BA2FD46080CB}" type="datetime1">
              <a:rPr lang="en-US" smtClean="0"/>
              <a:t>2/15/19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Текст 23"/>
          <p:cNvSpPr>
            <a:spLocks noGrp="1"/>
          </p:cNvSpPr>
          <p:nvPr>
            <p:ph type="body" sz="quarter" idx="36"/>
          </p:nvPr>
        </p:nvSpPr>
        <p:spPr>
          <a:xfrm>
            <a:off x="434977" y="1639076"/>
            <a:ext cx="5357813" cy="2027489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accent4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accent4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accent4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Заголовок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564087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mes &amp; 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4EBC9-C65B-314F-BF91-6D677D01C1C6}" type="datetime1">
              <a:rPr lang="en-US" smtClean="0"/>
              <a:t>2/15/19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‹#›</a:t>
            </a:fld>
            <a:endParaRPr lang="ru-RU"/>
          </a:p>
        </p:txBody>
      </p:sp>
      <p:sp>
        <p:nvSpPr>
          <p:cNvPr id="179" name="Текст 6"/>
          <p:cNvSpPr>
            <a:spLocks noGrp="1"/>
          </p:cNvSpPr>
          <p:nvPr>
            <p:ph type="body" sz="quarter" idx="48" hasCustomPrompt="1"/>
          </p:nvPr>
        </p:nvSpPr>
        <p:spPr>
          <a:xfrm>
            <a:off x="434976" y="996658"/>
            <a:ext cx="6861174" cy="246221"/>
          </a:xfrm>
        </p:spPr>
        <p:txBody>
          <a:bodyPr wrap="square"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sz="quarter" idx="49"/>
          </p:nvPr>
        </p:nvSpPr>
        <p:spPr>
          <a:xfrm>
            <a:off x="434977" y="1645966"/>
            <a:ext cx="11318874" cy="4423829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ru-RU" dirty="0"/>
          </a:p>
        </p:txBody>
      </p:sp>
      <p:sp>
        <p:nvSpPr>
          <p:cNvPr id="8" name="Заголовок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866059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mes &amp; 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6"/>
          <p:cNvSpPr>
            <a:spLocks noGrp="1"/>
          </p:cNvSpPr>
          <p:nvPr>
            <p:ph sz="quarter" idx="49"/>
          </p:nvPr>
        </p:nvSpPr>
        <p:spPr>
          <a:xfrm>
            <a:off x="434976" y="990458"/>
            <a:ext cx="8147050" cy="4423829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93AE-A7D4-0043-AABE-3BDAE4D37F9D}" type="datetime1">
              <a:rPr lang="en-US" smtClean="0"/>
              <a:t>2/15/19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50" hasCustomPrompt="1"/>
          </p:nvPr>
        </p:nvSpPr>
        <p:spPr>
          <a:xfrm>
            <a:off x="434975" y="5613370"/>
            <a:ext cx="6861175" cy="246221"/>
          </a:xfrm>
        </p:spPr>
        <p:txBody>
          <a:bodyPr wrap="square"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  <a:endParaRPr lang="ru-RU" dirty="0"/>
          </a:p>
        </p:txBody>
      </p:sp>
      <p:sp>
        <p:nvSpPr>
          <p:cNvPr id="15" name="Текст 6"/>
          <p:cNvSpPr>
            <a:spLocks noGrp="1"/>
          </p:cNvSpPr>
          <p:nvPr>
            <p:ph type="body" sz="quarter" idx="51" hasCustomPrompt="1"/>
          </p:nvPr>
        </p:nvSpPr>
        <p:spPr>
          <a:xfrm>
            <a:off x="8746549" y="990458"/>
            <a:ext cx="3007301" cy="728310"/>
          </a:xfr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5400" b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number</a:t>
            </a:r>
            <a:endParaRPr lang="ru-RU" dirty="0"/>
          </a:p>
        </p:txBody>
      </p:sp>
      <p:sp>
        <p:nvSpPr>
          <p:cNvPr id="16" name="Текст 6"/>
          <p:cNvSpPr>
            <a:spLocks noGrp="1"/>
          </p:cNvSpPr>
          <p:nvPr>
            <p:ph type="body" sz="quarter" idx="52" hasCustomPrompt="1"/>
          </p:nvPr>
        </p:nvSpPr>
        <p:spPr>
          <a:xfrm>
            <a:off x="8746549" y="1820141"/>
            <a:ext cx="3007301" cy="246221"/>
          </a:xfr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53" hasCustomPrompt="1"/>
          </p:nvPr>
        </p:nvSpPr>
        <p:spPr>
          <a:xfrm>
            <a:off x="8746549" y="2193135"/>
            <a:ext cx="3007301" cy="246221"/>
          </a:xfr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00" b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subtext</a:t>
            </a:r>
            <a:endParaRPr lang="ru-RU" dirty="0"/>
          </a:p>
        </p:txBody>
      </p:sp>
      <p:sp>
        <p:nvSpPr>
          <p:cNvPr id="18" name="Текст 6"/>
          <p:cNvSpPr>
            <a:spLocks noGrp="1"/>
          </p:cNvSpPr>
          <p:nvPr>
            <p:ph type="body" sz="quarter" idx="54" hasCustomPrompt="1"/>
          </p:nvPr>
        </p:nvSpPr>
        <p:spPr>
          <a:xfrm>
            <a:off x="8746549" y="2838308"/>
            <a:ext cx="3007301" cy="728310"/>
          </a:xfr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5400" b="0" baseline="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number</a:t>
            </a:r>
            <a:endParaRPr lang="ru-RU" dirty="0"/>
          </a:p>
        </p:txBody>
      </p:sp>
      <p:sp>
        <p:nvSpPr>
          <p:cNvPr id="19" name="Текст 6"/>
          <p:cNvSpPr>
            <a:spLocks noGrp="1"/>
          </p:cNvSpPr>
          <p:nvPr>
            <p:ph type="body" sz="quarter" idx="55" hasCustomPrompt="1"/>
          </p:nvPr>
        </p:nvSpPr>
        <p:spPr>
          <a:xfrm>
            <a:off x="8746549" y="3667991"/>
            <a:ext cx="3007301" cy="246221"/>
          </a:xfr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0" baseline="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  <a:endParaRPr lang="ru-RU" dirty="0"/>
          </a:p>
        </p:txBody>
      </p:sp>
      <p:sp>
        <p:nvSpPr>
          <p:cNvPr id="20" name="Текст 6"/>
          <p:cNvSpPr>
            <a:spLocks noGrp="1"/>
          </p:cNvSpPr>
          <p:nvPr>
            <p:ph type="body" sz="quarter" idx="56" hasCustomPrompt="1"/>
          </p:nvPr>
        </p:nvSpPr>
        <p:spPr>
          <a:xfrm>
            <a:off x="8746549" y="4040985"/>
            <a:ext cx="3007301" cy="246221"/>
          </a:xfr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00" b="0" baseline="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subtext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988789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mes &amp; 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6"/>
          <p:cNvSpPr>
            <a:spLocks noGrp="1"/>
          </p:cNvSpPr>
          <p:nvPr>
            <p:ph sz="quarter" idx="49"/>
          </p:nvPr>
        </p:nvSpPr>
        <p:spPr>
          <a:xfrm>
            <a:off x="434976" y="975826"/>
            <a:ext cx="5308620" cy="365144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EB313-581E-9346-9B47-51FF1B212E27}" type="datetime1">
              <a:rPr lang="en-US" smtClean="0"/>
              <a:t>2/15/19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Текст 6"/>
          <p:cNvSpPr>
            <a:spLocks noGrp="1"/>
          </p:cNvSpPr>
          <p:nvPr>
            <p:ph type="body" sz="quarter" idx="52" hasCustomPrompt="1"/>
          </p:nvPr>
        </p:nvSpPr>
        <p:spPr>
          <a:xfrm>
            <a:off x="434976" y="4882617"/>
            <a:ext cx="5308620" cy="246221"/>
          </a:xfr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  <a:endParaRPr lang="ru-RU" dirty="0"/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53" hasCustomPrompt="1"/>
          </p:nvPr>
        </p:nvSpPr>
        <p:spPr>
          <a:xfrm>
            <a:off x="434976" y="5309391"/>
            <a:ext cx="5308620" cy="601289"/>
          </a:xfr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00" b="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subtext</a:t>
            </a:r>
            <a:endParaRPr lang="ru-RU" dirty="0"/>
          </a:p>
        </p:txBody>
      </p:sp>
      <p:sp>
        <p:nvSpPr>
          <p:cNvPr id="12" name="Объект 6"/>
          <p:cNvSpPr>
            <a:spLocks noGrp="1"/>
          </p:cNvSpPr>
          <p:nvPr>
            <p:ph sz="quarter" idx="54"/>
          </p:nvPr>
        </p:nvSpPr>
        <p:spPr>
          <a:xfrm>
            <a:off x="6445230" y="975826"/>
            <a:ext cx="5308620" cy="365144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ru-RU" dirty="0"/>
          </a:p>
        </p:txBody>
      </p:sp>
      <p:sp>
        <p:nvSpPr>
          <p:cNvPr id="14" name="Текст 6"/>
          <p:cNvSpPr>
            <a:spLocks noGrp="1"/>
          </p:cNvSpPr>
          <p:nvPr>
            <p:ph type="body" sz="quarter" idx="55" hasCustomPrompt="1"/>
          </p:nvPr>
        </p:nvSpPr>
        <p:spPr>
          <a:xfrm>
            <a:off x="6445230" y="4882617"/>
            <a:ext cx="5308620" cy="246221"/>
          </a:xfr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  <a:endParaRPr lang="ru-RU" dirty="0"/>
          </a:p>
        </p:txBody>
      </p:sp>
      <p:sp>
        <p:nvSpPr>
          <p:cNvPr id="15" name="Текст 6"/>
          <p:cNvSpPr>
            <a:spLocks noGrp="1"/>
          </p:cNvSpPr>
          <p:nvPr>
            <p:ph type="body" sz="quarter" idx="56" hasCustomPrompt="1"/>
          </p:nvPr>
        </p:nvSpPr>
        <p:spPr>
          <a:xfrm>
            <a:off x="6445230" y="5309391"/>
            <a:ext cx="5308620" cy="601289"/>
          </a:xfr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00" b="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subtext</a:t>
            </a:r>
            <a:endParaRPr lang="ru-RU" dirty="0"/>
          </a:p>
        </p:txBody>
      </p:sp>
      <p:sp>
        <p:nvSpPr>
          <p:cNvPr id="8" name="Заголовок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9075179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mes &amp; 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6"/>
          <p:cNvSpPr>
            <a:spLocks noGrp="1"/>
          </p:cNvSpPr>
          <p:nvPr>
            <p:ph sz="quarter" idx="49"/>
          </p:nvPr>
        </p:nvSpPr>
        <p:spPr>
          <a:xfrm>
            <a:off x="434976" y="2349206"/>
            <a:ext cx="5308620" cy="365144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6E63B-A99F-7B44-BC40-FD9E0233DD07}" type="datetime1">
              <a:rPr lang="en-US" smtClean="0"/>
              <a:t>2/15/19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Текст 6"/>
          <p:cNvSpPr>
            <a:spLocks noGrp="1"/>
          </p:cNvSpPr>
          <p:nvPr>
            <p:ph type="body" sz="quarter" idx="52" hasCustomPrompt="1"/>
          </p:nvPr>
        </p:nvSpPr>
        <p:spPr>
          <a:xfrm>
            <a:off x="434976" y="1065799"/>
            <a:ext cx="5308620" cy="246221"/>
          </a:xfr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  <a:endParaRPr lang="ru-RU" dirty="0"/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53" hasCustomPrompt="1"/>
          </p:nvPr>
        </p:nvSpPr>
        <p:spPr>
          <a:xfrm>
            <a:off x="434976" y="1492573"/>
            <a:ext cx="5308620" cy="601289"/>
          </a:xfr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00" b="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subtext</a:t>
            </a:r>
            <a:endParaRPr lang="ru-RU" dirty="0"/>
          </a:p>
        </p:txBody>
      </p:sp>
      <p:sp>
        <p:nvSpPr>
          <p:cNvPr id="12" name="Объект 6"/>
          <p:cNvSpPr>
            <a:spLocks noGrp="1"/>
          </p:cNvSpPr>
          <p:nvPr>
            <p:ph sz="quarter" idx="54"/>
          </p:nvPr>
        </p:nvSpPr>
        <p:spPr>
          <a:xfrm>
            <a:off x="6445230" y="2349205"/>
            <a:ext cx="5308620" cy="365144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ru-RU" dirty="0"/>
          </a:p>
        </p:txBody>
      </p:sp>
      <p:sp>
        <p:nvSpPr>
          <p:cNvPr id="14" name="Текст 6"/>
          <p:cNvSpPr>
            <a:spLocks noGrp="1"/>
          </p:cNvSpPr>
          <p:nvPr>
            <p:ph type="body" sz="quarter" idx="55" hasCustomPrompt="1"/>
          </p:nvPr>
        </p:nvSpPr>
        <p:spPr>
          <a:xfrm>
            <a:off x="6445230" y="1065799"/>
            <a:ext cx="5308620" cy="246221"/>
          </a:xfr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  <a:endParaRPr lang="ru-RU" dirty="0"/>
          </a:p>
        </p:txBody>
      </p:sp>
      <p:sp>
        <p:nvSpPr>
          <p:cNvPr id="15" name="Текст 6"/>
          <p:cNvSpPr>
            <a:spLocks noGrp="1"/>
          </p:cNvSpPr>
          <p:nvPr>
            <p:ph type="body" sz="quarter" idx="56" hasCustomPrompt="1"/>
          </p:nvPr>
        </p:nvSpPr>
        <p:spPr>
          <a:xfrm>
            <a:off x="6445230" y="1492573"/>
            <a:ext cx="5308620" cy="601289"/>
          </a:xfr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00" b="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subtext</a:t>
            </a:r>
            <a:endParaRPr lang="ru-RU" dirty="0"/>
          </a:p>
        </p:txBody>
      </p:sp>
      <p:sp>
        <p:nvSpPr>
          <p:cNvPr id="8" name="Заголовок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48765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6"/>
          <p:cNvSpPr>
            <a:spLocks noGrp="1"/>
          </p:cNvSpPr>
          <p:nvPr>
            <p:ph sz="quarter" idx="49"/>
          </p:nvPr>
        </p:nvSpPr>
        <p:spPr>
          <a:xfrm>
            <a:off x="434976" y="1565175"/>
            <a:ext cx="11318874" cy="4550332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9B2CC-CF92-4A4E-B3BB-4BAFB6270431}" type="datetime1">
              <a:rPr lang="en-US" smtClean="0"/>
              <a:t>2/15/19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50" hasCustomPrompt="1"/>
          </p:nvPr>
        </p:nvSpPr>
        <p:spPr>
          <a:xfrm>
            <a:off x="434976" y="950946"/>
            <a:ext cx="5546724" cy="414061"/>
          </a:xfrm>
        </p:spPr>
        <p:txBody>
          <a:bodyPr wrap="square"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5464907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llustr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CB357-4189-B54F-8696-170EBA930660}" type="datetime1">
              <a:rPr lang="en-US" smtClean="0"/>
              <a:t>2/15/19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‹#›</a:t>
            </a:fld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588105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nal_slide_Let's_talk?_20year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435707" y="3122091"/>
            <a:ext cx="4182938" cy="387798"/>
          </a:xfrm>
        </p:spPr>
        <p:txBody>
          <a:bodyPr wrap="square" lIns="0" tIns="0" rIns="0" bIns="0" anchor="t" anchorCtr="0">
            <a:no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Let’s Talk?</a:t>
            </a:r>
            <a:endParaRPr lang="ru-RU" dirty="0"/>
          </a:p>
        </p:txBody>
      </p:sp>
      <p:sp>
        <p:nvSpPr>
          <p:cNvPr id="4" name="Текст 6"/>
          <p:cNvSpPr>
            <a:spLocks noGrp="1"/>
          </p:cNvSpPr>
          <p:nvPr>
            <p:ph type="body" sz="quarter" idx="52" hasCustomPrompt="1"/>
          </p:nvPr>
        </p:nvSpPr>
        <p:spPr>
          <a:xfrm>
            <a:off x="434976" y="3940954"/>
            <a:ext cx="4183669" cy="1128514"/>
          </a:xfrm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00"/>
              </a:spcBef>
              <a:buFontTx/>
              <a:buNone/>
              <a:defRPr sz="14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Kaspersky Lab HQ</a:t>
            </a:r>
          </a:p>
          <a:p>
            <a:pPr lvl="0"/>
            <a:r>
              <a:rPr lang="en-US" dirty="0"/>
              <a:t>39A/3 </a:t>
            </a:r>
            <a:r>
              <a:rPr lang="en-US" dirty="0" err="1"/>
              <a:t>Leningradskoe</a:t>
            </a:r>
            <a:r>
              <a:rPr lang="en-US" dirty="0"/>
              <a:t> </a:t>
            </a:r>
            <a:r>
              <a:rPr lang="en-US" dirty="0" err="1"/>
              <a:t>Shosse</a:t>
            </a:r>
            <a:endParaRPr lang="en-US" dirty="0"/>
          </a:p>
          <a:p>
            <a:pPr lvl="0"/>
            <a:r>
              <a:rPr lang="en-US" dirty="0"/>
              <a:t>Moscow, 125212, Russian Federation</a:t>
            </a:r>
          </a:p>
          <a:p>
            <a:pPr lvl="0"/>
            <a:r>
              <a:rPr lang="en-US" dirty="0"/>
              <a:t>Tel: +7 (495) 797-8700</a:t>
            </a:r>
          </a:p>
          <a:p>
            <a:pPr lvl="0"/>
            <a:r>
              <a:rPr lang="en-US" dirty="0"/>
              <a:t>www.kaspersky.com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53" y="5500533"/>
            <a:ext cx="1493537" cy="41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510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3"/>
          <p:cNvSpPr>
            <a:spLocks noGrp="1"/>
          </p:cNvSpPr>
          <p:nvPr>
            <p:ph type="body" sz="quarter" idx="36" hasCustomPrompt="1"/>
          </p:nvPr>
        </p:nvSpPr>
        <p:spPr>
          <a:xfrm>
            <a:off x="434977" y="4329436"/>
            <a:ext cx="5137002" cy="221599"/>
          </a:xfrm>
        </p:spPr>
        <p:txBody>
          <a:bodyPr lIns="0" tIns="0" rIns="0" bIns="0" anchor="t" anchorCtr="0">
            <a:spAutoFit/>
          </a:bodyPr>
          <a:lstStyle>
            <a:lvl1pPr marL="0" indent="0">
              <a:buFontTx/>
              <a:buNone/>
              <a:defRPr sz="1600" i="1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accent4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accent4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accent4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dirty="0"/>
              <a:t>Secondary text area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34976" y="2624407"/>
            <a:ext cx="5790337" cy="1491177"/>
          </a:xfrm>
        </p:spPr>
        <p:txBody>
          <a:bodyPr anchor="t" anchorCtr="0">
            <a:spAutoFit/>
          </a:bodyPr>
          <a:lstStyle>
            <a:lvl1pPr>
              <a:lnSpc>
                <a:spcPct val="850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Who We Are,</a:t>
            </a:r>
            <a:br>
              <a:rPr lang="en-US" dirty="0"/>
            </a:br>
            <a:r>
              <a:rPr lang="en-US" dirty="0"/>
              <a:t>What We Do,</a:t>
            </a:r>
            <a:br>
              <a:rPr lang="en-US" dirty="0"/>
            </a:br>
            <a:r>
              <a:rPr lang="en-US" dirty="0"/>
              <a:t>What Matters To Us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4976" y="1520170"/>
            <a:ext cx="1524000" cy="33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5721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K (Big img with text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762" y="6289650"/>
            <a:ext cx="1208351" cy="334988"/>
          </a:xfrm>
          <a:prstGeom prst="rect">
            <a:avLst/>
          </a:prstGeom>
        </p:spPr>
      </p:pic>
      <p:sp>
        <p:nvSpPr>
          <p:cNvPr id="3" name="Текст 23"/>
          <p:cNvSpPr>
            <a:spLocks noGrp="1"/>
          </p:cNvSpPr>
          <p:nvPr>
            <p:ph type="body" sz="quarter" idx="36"/>
          </p:nvPr>
        </p:nvSpPr>
        <p:spPr>
          <a:xfrm>
            <a:off x="434976" y="1275907"/>
            <a:ext cx="5137002" cy="4316819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accent4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accent4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accent4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4599427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o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34975" y="2931941"/>
            <a:ext cx="5790337" cy="994118"/>
          </a:xfrm>
        </p:spPr>
        <p:txBody>
          <a:bodyPr anchor="t" anchorCtr="0">
            <a:spAutoFit/>
          </a:bodyPr>
          <a:lstStyle>
            <a:lvl1pPr>
              <a:lnSpc>
                <a:spcPct val="85000"/>
              </a:lnSpc>
              <a:defRPr sz="3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Threat</a:t>
            </a:r>
            <a:br>
              <a:rPr lang="en-US" dirty="0"/>
            </a:br>
            <a:r>
              <a:rPr lang="en-US" dirty="0"/>
              <a:t>Landscape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656" y="6289650"/>
            <a:ext cx="1210676" cy="33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90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12A27-645A-1F4D-8146-0E554A69B1B5}" type="datetime1">
              <a:rPr lang="en-US" smtClean="0"/>
              <a:t>2/15/19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Текст 23"/>
          <p:cNvSpPr>
            <a:spLocks noGrp="1"/>
          </p:cNvSpPr>
          <p:nvPr>
            <p:ph type="body" sz="quarter" idx="36"/>
          </p:nvPr>
        </p:nvSpPr>
        <p:spPr>
          <a:xfrm>
            <a:off x="434977" y="1171013"/>
            <a:ext cx="11318873" cy="4765213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accent4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accent4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accent4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Заголовок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3159914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_slide_We_protec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2689892" y="3122091"/>
            <a:ext cx="6793742" cy="387798"/>
          </a:xfrm>
        </p:spPr>
        <p:txBody>
          <a:bodyPr wrap="square" lIns="0" tIns="0" rIns="0" bIns="0" anchor="t" anchorCtr="0">
            <a:noAutofit/>
          </a:bodyPr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WE PROTECT WHAT MATTERS MOST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948" y="4538909"/>
            <a:ext cx="1929630" cy="53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005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_slide_We_protect_20year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2689892" y="2673856"/>
            <a:ext cx="6793742" cy="777556"/>
          </a:xfrm>
        </p:spPr>
        <p:txBody>
          <a:bodyPr wrap="square" lIns="0" tIns="0" rIns="0" bIns="0" anchor="t" anchorCtr="0">
            <a:noAutofit/>
          </a:bodyPr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IF IT'S IMPORTANT FOR YOU, </a:t>
            </a:r>
            <a:br>
              <a:rPr lang="en-US" dirty="0"/>
            </a:br>
            <a:r>
              <a:rPr lang="en-US" dirty="0"/>
              <a:t>YOU'VE GOT IT PROTECTED.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036" y="3930841"/>
            <a:ext cx="1719454" cy="47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6777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_slide_Let's_talk?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435707" y="3122091"/>
            <a:ext cx="4182938" cy="387798"/>
          </a:xfrm>
        </p:spPr>
        <p:txBody>
          <a:bodyPr wrap="square" lIns="0" tIns="0" rIns="0" bIns="0" anchor="t" anchorCtr="0">
            <a:no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Let’s Talk?</a:t>
            </a:r>
            <a:endParaRPr lang="ru-RU" dirty="0"/>
          </a:p>
        </p:txBody>
      </p:sp>
      <p:sp>
        <p:nvSpPr>
          <p:cNvPr id="4" name="Текст 6"/>
          <p:cNvSpPr>
            <a:spLocks noGrp="1"/>
          </p:cNvSpPr>
          <p:nvPr>
            <p:ph type="body" sz="quarter" idx="52" hasCustomPrompt="1"/>
          </p:nvPr>
        </p:nvSpPr>
        <p:spPr>
          <a:xfrm>
            <a:off x="434976" y="3940954"/>
            <a:ext cx="4183669" cy="1128514"/>
          </a:xfrm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00"/>
              </a:spcBef>
              <a:buFontTx/>
              <a:buNone/>
              <a:defRPr sz="14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Kaspersky Lab HQ</a:t>
            </a:r>
          </a:p>
          <a:p>
            <a:pPr lvl="0"/>
            <a:r>
              <a:rPr lang="en-US" dirty="0"/>
              <a:t>39A/3 </a:t>
            </a:r>
            <a:r>
              <a:rPr lang="en-US" dirty="0" err="1"/>
              <a:t>Leningradskoe</a:t>
            </a:r>
            <a:r>
              <a:rPr lang="en-US" dirty="0"/>
              <a:t> </a:t>
            </a:r>
            <a:r>
              <a:rPr lang="en-US" dirty="0" err="1"/>
              <a:t>Shosse</a:t>
            </a:r>
            <a:endParaRPr lang="en-US" dirty="0"/>
          </a:p>
          <a:p>
            <a:pPr lvl="0"/>
            <a:r>
              <a:rPr lang="en-US" dirty="0"/>
              <a:t>Moscow, 125212, Russian Federation</a:t>
            </a:r>
          </a:p>
          <a:p>
            <a:pPr lvl="0"/>
            <a:r>
              <a:rPr lang="en-US" dirty="0"/>
              <a:t>Tel: +7 (495) 797-8700</a:t>
            </a:r>
          </a:p>
          <a:p>
            <a:pPr lvl="0"/>
            <a:r>
              <a:rPr lang="en-US" dirty="0"/>
              <a:t>www.kaspersky.com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53" y="5500533"/>
            <a:ext cx="1493537" cy="41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365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_slide_Let's_talk?_20year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435707" y="3122091"/>
            <a:ext cx="4182938" cy="387798"/>
          </a:xfrm>
        </p:spPr>
        <p:txBody>
          <a:bodyPr wrap="square" lIns="0" tIns="0" rIns="0" bIns="0" anchor="t" anchorCtr="0">
            <a:no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Let’s Talk?</a:t>
            </a:r>
            <a:endParaRPr lang="ru-RU" dirty="0"/>
          </a:p>
        </p:txBody>
      </p:sp>
      <p:sp>
        <p:nvSpPr>
          <p:cNvPr id="4" name="Текст 6"/>
          <p:cNvSpPr>
            <a:spLocks noGrp="1"/>
          </p:cNvSpPr>
          <p:nvPr>
            <p:ph type="body" sz="quarter" idx="52" hasCustomPrompt="1"/>
          </p:nvPr>
        </p:nvSpPr>
        <p:spPr>
          <a:xfrm>
            <a:off x="434976" y="3940954"/>
            <a:ext cx="4183669" cy="1128514"/>
          </a:xfrm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00"/>
              </a:spcBef>
              <a:buFontTx/>
              <a:buNone/>
              <a:defRPr sz="14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Kaspersky Lab HQ</a:t>
            </a:r>
          </a:p>
          <a:p>
            <a:pPr lvl="0"/>
            <a:r>
              <a:rPr lang="en-US" dirty="0"/>
              <a:t>39A/3 </a:t>
            </a:r>
            <a:r>
              <a:rPr lang="en-US" dirty="0" err="1"/>
              <a:t>Leningradskoe</a:t>
            </a:r>
            <a:r>
              <a:rPr lang="en-US" dirty="0"/>
              <a:t> </a:t>
            </a:r>
            <a:r>
              <a:rPr lang="en-US" dirty="0" err="1"/>
              <a:t>Shosse</a:t>
            </a:r>
            <a:endParaRPr lang="en-US" dirty="0"/>
          </a:p>
          <a:p>
            <a:pPr lvl="0"/>
            <a:r>
              <a:rPr lang="en-US" dirty="0"/>
              <a:t>Moscow, 125212, Russian Federation</a:t>
            </a:r>
          </a:p>
          <a:p>
            <a:pPr lvl="0"/>
            <a:r>
              <a:rPr lang="en-US" dirty="0"/>
              <a:t>Tel: +7 (495) 797-8700</a:t>
            </a:r>
          </a:p>
          <a:p>
            <a:pPr lvl="0"/>
            <a:r>
              <a:rPr lang="en-US" dirty="0"/>
              <a:t>www.kaspersky.com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53" y="5500533"/>
            <a:ext cx="1493537" cy="41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47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3736-CED9-6B4C-802C-B169D3AC4AC3}" type="datetime1">
              <a:rPr lang="en-US" smtClean="0"/>
              <a:t>2/15/19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Текст 23"/>
          <p:cNvSpPr>
            <a:spLocks noGrp="1"/>
          </p:cNvSpPr>
          <p:nvPr>
            <p:ph type="body" sz="quarter" idx="36"/>
          </p:nvPr>
        </p:nvSpPr>
        <p:spPr>
          <a:xfrm>
            <a:off x="434977" y="1171013"/>
            <a:ext cx="5357813" cy="2434968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accent4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accent4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accent4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Заголовок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937747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60335-3546-1647-AC2C-797CBD3E06DF}" type="datetime1">
              <a:rPr lang="en-US" smtClean="0"/>
              <a:t>2/15/19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Заголовок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39"/>
          </p:nvPr>
        </p:nvSpPr>
        <p:spPr>
          <a:xfrm>
            <a:off x="434975" y="1171014"/>
            <a:ext cx="5358219" cy="1660963"/>
          </a:xfrm>
        </p:spPr>
        <p:txBody>
          <a:bodyPr lIns="0" tIns="0" rIns="0" bIns="0">
            <a:noAutofit/>
          </a:bodyPr>
          <a:lstStyle>
            <a:lvl1pPr marL="180975" indent="-180975">
              <a:defRPr sz="1400">
                <a:solidFill>
                  <a:schemeClr val="tx1"/>
                </a:solidFill>
              </a:defRPr>
            </a:lvl1pPr>
            <a:lvl2pPr marL="542925" indent="-180975">
              <a:defRPr sz="1200">
                <a:solidFill>
                  <a:schemeClr val="tx1"/>
                </a:solidFill>
              </a:defRPr>
            </a:lvl2pPr>
            <a:lvl3pPr marL="895350" indent="-180975" defTabSz="895350">
              <a:defRPr sz="1100">
                <a:solidFill>
                  <a:schemeClr val="tx1"/>
                </a:solidFill>
              </a:defRPr>
            </a:lvl3pPr>
            <a:lvl4pPr marL="1257300" indent="-180975">
              <a:defRPr sz="1000">
                <a:solidFill>
                  <a:schemeClr val="tx1"/>
                </a:solidFill>
              </a:defRPr>
            </a:lvl4pPr>
            <a:lvl5pPr marL="1619250" indent="-180975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523325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(duo block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434976" y="1844524"/>
            <a:ext cx="5358220" cy="249299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4BC45-D4A7-6140-B93A-2F8351D03083}" type="datetime1">
              <a:rPr lang="en-US" smtClean="0"/>
              <a:t>2/15/19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‹#›</a:t>
            </a:fld>
            <a:endParaRPr lang="ru-RU"/>
          </a:p>
        </p:txBody>
      </p:sp>
      <p:sp>
        <p:nvSpPr>
          <p:cNvPr id="22" name="Текст 21"/>
          <p:cNvSpPr>
            <a:spLocks noGrp="1"/>
          </p:cNvSpPr>
          <p:nvPr>
            <p:ph type="body" sz="quarter" idx="35" hasCustomPrompt="1"/>
          </p:nvPr>
        </p:nvSpPr>
        <p:spPr>
          <a:xfrm>
            <a:off x="6395630" y="1843873"/>
            <a:ext cx="5358220" cy="222250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800" b="1"/>
            </a:lvl1pPr>
            <a:lvl2pPr marL="457200" indent="0">
              <a:buFontTx/>
              <a:buNone/>
              <a:defRPr b="1"/>
            </a:lvl2pPr>
            <a:lvl3pPr marL="914400" indent="0">
              <a:buFontTx/>
              <a:buNone/>
              <a:defRPr b="1"/>
            </a:lvl3pPr>
            <a:lvl4pPr marL="1371600" indent="0">
              <a:buFontTx/>
              <a:buNone/>
              <a:defRPr b="1"/>
            </a:lvl4pPr>
            <a:lvl5pPr marL="1828800" indent="0">
              <a:buFontTx/>
              <a:buNone/>
              <a:defRPr b="1"/>
            </a:lvl5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24" name="Текст 23"/>
          <p:cNvSpPr>
            <a:spLocks noGrp="1"/>
          </p:cNvSpPr>
          <p:nvPr>
            <p:ph type="body" sz="quarter" idx="36"/>
          </p:nvPr>
        </p:nvSpPr>
        <p:spPr>
          <a:xfrm>
            <a:off x="434977" y="2311936"/>
            <a:ext cx="5357813" cy="1423988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accent4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accent4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accent4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5" name="Текст 23"/>
          <p:cNvSpPr>
            <a:spLocks noGrp="1"/>
          </p:cNvSpPr>
          <p:nvPr>
            <p:ph type="body" sz="quarter" idx="37"/>
          </p:nvPr>
        </p:nvSpPr>
        <p:spPr>
          <a:xfrm>
            <a:off x="6396037" y="2311936"/>
            <a:ext cx="5357813" cy="1423988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accent4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accent4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accent4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Заголовок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470462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s 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B2442-CB70-8741-A8A8-599E556DB053}" type="datetime1">
              <a:rPr lang="en-US" smtClean="0"/>
              <a:t>2/15/19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‹#›</a:t>
            </a:fld>
            <a:endParaRPr lang="ru-RU"/>
          </a:p>
        </p:txBody>
      </p:sp>
      <p:sp>
        <p:nvSpPr>
          <p:cNvPr id="7" name="Рисунок 9"/>
          <p:cNvSpPr>
            <a:spLocks noGrp="1"/>
          </p:cNvSpPr>
          <p:nvPr>
            <p:ph type="pic" sz="quarter" idx="18"/>
          </p:nvPr>
        </p:nvSpPr>
        <p:spPr>
          <a:xfrm>
            <a:off x="434976" y="1340147"/>
            <a:ext cx="1676400" cy="11161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9" name="Рисунок 9"/>
          <p:cNvSpPr>
            <a:spLocks noGrp="1"/>
          </p:cNvSpPr>
          <p:nvPr>
            <p:ph type="pic" sz="quarter" idx="26"/>
          </p:nvPr>
        </p:nvSpPr>
        <p:spPr>
          <a:xfrm>
            <a:off x="4360733" y="1340147"/>
            <a:ext cx="1676401" cy="111617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ru-RU"/>
          </a:p>
        </p:txBody>
      </p:sp>
      <p:sp>
        <p:nvSpPr>
          <p:cNvPr id="11" name="Рисунок 9"/>
          <p:cNvSpPr>
            <a:spLocks noGrp="1"/>
          </p:cNvSpPr>
          <p:nvPr>
            <p:ph type="pic" sz="quarter" idx="28"/>
          </p:nvPr>
        </p:nvSpPr>
        <p:spPr>
          <a:xfrm>
            <a:off x="8286492" y="1340147"/>
            <a:ext cx="1676401" cy="111617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ru-RU"/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30" hasCustomPrompt="1"/>
          </p:nvPr>
        </p:nvSpPr>
        <p:spPr>
          <a:xfrm>
            <a:off x="434975" y="2756430"/>
            <a:ext cx="2736252" cy="1231106"/>
          </a:xfr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 sz="12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Text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Text</a:t>
            </a:r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35" hasCustomPrompt="1"/>
          </p:nvPr>
        </p:nvSpPr>
        <p:spPr>
          <a:xfrm>
            <a:off x="8286492" y="2756430"/>
            <a:ext cx="2736252" cy="1231106"/>
          </a:xfr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 sz="12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Text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Text</a:t>
            </a:r>
            <a:endParaRPr lang="ru-RU" dirty="0"/>
          </a:p>
        </p:txBody>
      </p:sp>
      <p:sp>
        <p:nvSpPr>
          <p:cNvPr id="18" name="Текст 6"/>
          <p:cNvSpPr>
            <a:spLocks noGrp="1"/>
          </p:cNvSpPr>
          <p:nvPr>
            <p:ph type="body" sz="quarter" idx="36" hasCustomPrompt="1"/>
          </p:nvPr>
        </p:nvSpPr>
        <p:spPr>
          <a:xfrm>
            <a:off x="4360733" y="2756430"/>
            <a:ext cx="2736252" cy="1231106"/>
          </a:xfr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 sz="12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Text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Text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807769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rinci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6E3D3-71E5-C349-BB85-C1CAE63C43F2}" type="datetime1">
              <a:rPr lang="en-US" smtClean="0"/>
              <a:t>2/15/19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‹#›</a:t>
            </a:fld>
            <a:endParaRPr lang="ru-RU"/>
          </a:p>
        </p:txBody>
      </p:sp>
      <p:sp>
        <p:nvSpPr>
          <p:cNvPr id="7" name="Рисунок 9"/>
          <p:cNvSpPr>
            <a:spLocks noGrp="1"/>
          </p:cNvSpPr>
          <p:nvPr>
            <p:ph type="pic" sz="quarter" idx="18"/>
          </p:nvPr>
        </p:nvSpPr>
        <p:spPr>
          <a:xfrm>
            <a:off x="434976" y="1441170"/>
            <a:ext cx="3197226" cy="214811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9" name="Рисунок 9"/>
          <p:cNvSpPr>
            <a:spLocks noGrp="1"/>
          </p:cNvSpPr>
          <p:nvPr>
            <p:ph type="pic" sz="quarter" idx="26"/>
          </p:nvPr>
        </p:nvSpPr>
        <p:spPr>
          <a:xfrm>
            <a:off x="4495800" y="1441170"/>
            <a:ext cx="3197226" cy="214811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ru-RU"/>
          </a:p>
        </p:txBody>
      </p:sp>
      <p:sp>
        <p:nvSpPr>
          <p:cNvPr id="11" name="Рисунок 9"/>
          <p:cNvSpPr>
            <a:spLocks noGrp="1"/>
          </p:cNvSpPr>
          <p:nvPr>
            <p:ph type="pic" sz="quarter" idx="28"/>
          </p:nvPr>
        </p:nvSpPr>
        <p:spPr>
          <a:xfrm>
            <a:off x="8556624" y="1441170"/>
            <a:ext cx="3197226" cy="214811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ru-RU"/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30" hasCustomPrompt="1"/>
          </p:nvPr>
        </p:nvSpPr>
        <p:spPr>
          <a:xfrm>
            <a:off x="434976" y="3903615"/>
            <a:ext cx="3197226" cy="24622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  <a:endParaRPr lang="ru-RU" dirty="0"/>
          </a:p>
        </p:txBody>
      </p:sp>
      <p:sp>
        <p:nvSpPr>
          <p:cNvPr id="14" name="Текст 6"/>
          <p:cNvSpPr>
            <a:spLocks noGrp="1"/>
          </p:cNvSpPr>
          <p:nvPr>
            <p:ph type="body" sz="quarter" idx="32" hasCustomPrompt="1"/>
          </p:nvPr>
        </p:nvSpPr>
        <p:spPr>
          <a:xfrm>
            <a:off x="4495800" y="3903615"/>
            <a:ext cx="3197226" cy="24622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  <a:endParaRPr lang="ru-RU" dirty="0"/>
          </a:p>
        </p:txBody>
      </p:sp>
      <p:sp>
        <p:nvSpPr>
          <p:cNvPr id="16" name="Текст 6"/>
          <p:cNvSpPr>
            <a:spLocks noGrp="1"/>
          </p:cNvSpPr>
          <p:nvPr>
            <p:ph type="body" sz="quarter" idx="34" hasCustomPrompt="1"/>
          </p:nvPr>
        </p:nvSpPr>
        <p:spPr>
          <a:xfrm>
            <a:off x="8556624" y="3903615"/>
            <a:ext cx="3197226" cy="24622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89621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rinciples -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E169-0B53-DD40-B28D-D38EBD23D321}" type="datetime1">
              <a:rPr lang="en-US" smtClean="0"/>
              <a:t>2/15/19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‹#›</a:t>
            </a:fld>
            <a:endParaRPr lang="ru-RU"/>
          </a:p>
        </p:txBody>
      </p:sp>
      <p:sp>
        <p:nvSpPr>
          <p:cNvPr id="7" name="Рисунок 9"/>
          <p:cNvSpPr>
            <a:spLocks noGrp="1"/>
          </p:cNvSpPr>
          <p:nvPr>
            <p:ph type="pic" sz="quarter" idx="18"/>
          </p:nvPr>
        </p:nvSpPr>
        <p:spPr>
          <a:xfrm>
            <a:off x="434976" y="1963457"/>
            <a:ext cx="1931081" cy="11161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8" name="Рисунок 9"/>
          <p:cNvSpPr>
            <a:spLocks noGrp="1"/>
          </p:cNvSpPr>
          <p:nvPr>
            <p:ph type="pic" sz="quarter" idx="25"/>
          </p:nvPr>
        </p:nvSpPr>
        <p:spPr>
          <a:xfrm>
            <a:off x="2781924" y="1963457"/>
            <a:ext cx="1931081" cy="111617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ru-RU" dirty="0"/>
          </a:p>
        </p:txBody>
      </p:sp>
      <p:sp>
        <p:nvSpPr>
          <p:cNvPr id="9" name="Рисунок 9"/>
          <p:cNvSpPr>
            <a:spLocks noGrp="1"/>
          </p:cNvSpPr>
          <p:nvPr>
            <p:ph type="pic" sz="quarter" idx="26"/>
          </p:nvPr>
        </p:nvSpPr>
        <p:spPr>
          <a:xfrm>
            <a:off x="5128872" y="1963457"/>
            <a:ext cx="1931081" cy="111617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ru-RU"/>
          </a:p>
        </p:txBody>
      </p:sp>
      <p:sp>
        <p:nvSpPr>
          <p:cNvPr id="10" name="Рисунок 9"/>
          <p:cNvSpPr>
            <a:spLocks noGrp="1"/>
          </p:cNvSpPr>
          <p:nvPr>
            <p:ph type="pic" sz="quarter" idx="27"/>
          </p:nvPr>
        </p:nvSpPr>
        <p:spPr>
          <a:xfrm>
            <a:off x="7475820" y="1963457"/>
            <a:ext cx="1931081" cy="111617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ru-RU"/>
          </a:p>
        </p:txBody>
      </p:sp>
      <p:sp>
        <p:nvSpPr>
          <p:cNvPr id="11" name="Рисунок 9"/>
          <p:cNvSpPr>
            <a:spLocks noGrp="1"/>
          </p:cNvSpPr>
          <p:nvPr>
            <p:ph type="pic" sz="quarter" idx="28"/>
          </p:nvPr>
        </p:nvSpPr>
        <p:spPr>
          <a:xfrm>
            <a:off x="9822769" y="1963457"/>
            <a:ext cx="1931081" cy="111617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ru-RU"/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30" hasCustomPrompt="1"/>
          </p:nvPr>
        </p:nvSpPr>
        <p:spPr>
          <a:xfrm>
            <a:off x="434976" y="3379740"/>
            <a:ext cx="1931081" cy="215444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  <a:endParaRPr lang="ru-RU" dirty="0"/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31" hasCustomPrompt="1"/>
          </p:nvPr>
        </p:nvSpPr>
        <p:spPr>
          <a:xfrm>
            <a:off x="2781924" y="3379740"/>
            <a:ext cx="1931081" cy="215444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  <a:endParaRPr lang="ru-RU" dirty="0"/>
          </a:p>
        </p:txBody>
      </p:sp>
      <p:sp>
        <p:nvSpPr>
          <p:cNvPr id="14" name="Текст 6"/>
          <p:cNvSpPr>
            <a:spLocks noGrp="1"/>
          </p:cNvSpPr>
          <p:nvPr>
            <p:ph type="body" sz="quarter" idx="32" hasCustomPrompt="1"/>
          </p:nvPr>
        </p:nvSpPr>
        <p:spPr>
          <a:xfrm>
            <a:off x="5128872" y="3379740"/>
            <a:ext cx="1931081" cy="215444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  <a:endParaRPr lang="ru-RU" dirty="0"/>
          </a:p>
        </p:txBody>
      </p:sp>
      <p:sp>
        <p:nvSpPr>
          <p:cNvPr id="15" name="Текст 6"/>
          <p:cNvSpPr>
            <a:spLocks noGrp="1"/>
          </p:cNvSpPr>
          <p:nvPr>
            <p:ph type="body" sz="quarter" idx="33" hasCustomPrompt="1"/>
          </p:nvPr>
        </p:nvSpPr>
        <p:spPr>
          <a:xfrm>
            <a:off x="7475820" y="3379740"/>
            <a:ext cx="1931081" cy="215444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  <a:endParaRPr lang="ru-RU" dirty="0"/>
          </a:p>
        </p:txBody>
      </p:sp>
      <p:sp>
        <p:nvSpPr>
          <p:cNvPr id="16" name="Текст 6"/>
          <p:cNvSpPr>
            <a:spLocks noGrp="1"/>
          </p:cNvSpPr>
          <p:nvPr>
            <p:ph type="body" sz="quarter" idx="34" hasCustomPrompt="1"/>
          </p:nvPr>
        </p:nvSpPr>
        <p:spPr>
          <a:xfrm>
            <a:off x="9822769" y="3379740"/>
            <a:ext cx="1931081" cy="215444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366715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A68FC-50DE-494C-910A-7BB3578662C9}" type="datetime1">
              <a:rPr lang="en-US" smtClean="0"/>
              <a:t>2/15/19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‹#›</a:t>
            </a:fld>
            <a:endParaRPr lang="ru-RU"/>
          </a:p>
        </p:txBody>
      </p:sp>
      <p:sp>
        <p:nvSpPr>
          <p:cNvPr id="176" name="Текст 6"/>
          <p:cNvSpPr>
            <a:spLocks noGrp="1"/>
          </p:cNvSpPr>
          <p:nvPr>
            <p:ph type="body" sz="quarter" idx="47" hasCustomPrompt="1"/>
          </p:nvPr>
        </p:nvSpPr>
        <p:spPr>
          <a:xfrm>
            <a:off x="5004903" y="1606856"/>
            <a:ext cx="2142022" cy="184666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00" b="1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Eugene Kaspersky</a:t>
            </a:r>
            <a:endParaRPr lang="ru-RU" dirty="0"/>
          </a:p>
        </p:txBody>
      </p:sp>
      <p:sp>
        <p:nvSpPr>
          <p:cNvPr id="14" name="Текст 6"/>
          <p:cNvSpPr>
            <a:spLocks noGrp="1"/>
          </p:cNvSpPr>
          <p:nvPr>
            <p:ph type="body" sz="quarter" idx="50" hasCustomPrompt="1"/>
          </p:nvPr>
        </p:nvSpPr>
        <p:spPr>
          <a:xfrm>
            <a:off x="5004902" y="1848257"/>
            <a:ext cx="2142022" cy="1692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100" b="0" baseline="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Chief Executive Officer</a:t>
            </a:r>
            <a:endParaRPr lang="ru-RU" dirty="0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51"/>
          </p:nvPr>
        </p:nvSpPr>
        <p:spPr>
          <a:xfrm>
            <a:off x="5604426" y="563891"/>
            <a:ext cx="942975" cy="9429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ru-RU" dirty="0"/>
          </a:p>
        </p:txBody>
      </p:sp>
      <p:sp>
        <p:nvSpPr>
          <p:cNvPr id="21" name="Текст 6"/>
          <p:cNvSpPr>
            <a:spLocks noGrp="1"/>
          </p:cNvSpPr>
          <p:nvPr>
            <p:ph type="body" sz="quarter" idx="52" hasCustomPrompt="1"/>
          </p:nvPr>
        </p:nvSpPr>
        <p:spPr>
          <a:xfrm>
            <a:off x="5004903" y="3527043"/>
            <a:ext cx="2142022" cy="184666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00" b="1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Alexey De-</a:t>
            </a:r>
            <a:r>
              <a:rPr lang="en-US" dirty="0" err="1"/>
              <a:t>Monderik</a:t>
            </a:r>
            <a:endParaRPr lang="ru-RU" dirty="0"/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53" hasCustomPrompt="1"/>
          </p:nvPr>
        </p:nvSpPr>
        <p:spPr>
          <a:xfrm>
            <a:off x="5004902" y="3768444"/>
            <a:ext cx="2142022" cy="338554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spcBef>
                <a:spcPts val="200"/>
              </a:spcBef>
              <a:buFontTx/>
              <a:buNone/>
              <a:defRPr sz="1100" b="0" baseline="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Chief Investment Officer, Corporate Advisor</a:t>
            </a:r>
            <a:endParaRPr lang="ru-RU" dirty="0"/>
          </a:p>
        </p:txBody>
      </p:sp>
      <p:sp>
        <p:nvSpPr>
          <p:cNvPr id="23" name="Рисунок 6"/>
          <p:cNvSpPr>
            <a:spLocks noGrp="1"/>
          </p:cNvSpPr>
          <p:nvPr>
            <p:ph type="pic" sz="quarter" idx="54"/>
          </p:nvPr>
        </p:nvSpPr>
        <p:spPr>
          <a:xfrm>
            <a:off x="5604426" y="2484078"/>
            <a:ext cx="942975" cy="9429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ru-RU" dirty="0"/>
          </a:p>
        </p:txBody>
      </p:sp>
      <p:sp>
        <p:nvSpPr>
          <p:cNvPr id="29" name="Текст 6"/>
          <p:cNvSpPr>
            <a:spLocks noGrp="1"/>
          </p:cNvSpPr>
          <p:nvPr>
            <p:ph type="body" sz="quarter" idx="58" hasCustomPrompt="1"/>
          </p:nvPr>
        </p:nvSpPr>
        <p:spPr>
          <a:xfrm>
            <a:off x="7351288" y="3527043"/>
            <a:ext cx="2142022" cy="184666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00" b="1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Denis </a:t>
            </a:r>
            <a:r>
              <a:rPr lang="en-US" dirty="0" err="1"/>
              <a:t>Zenkin</a:t>
            </a:r>
            <a:endParaRPr lang="ru-RU" dirty="0"/>
          </a:p>
        </p:txBody>
      </p:sp>
      <p:sp>
        <p:nvSpPr>
          <p:cNvPr id="30" name="Текст 6"/>
          <p:cNvSpPr>
            <a:spLocks noGrp="1"/>
          </p:cNvSpPr>
          <p:nvPr>
            <p:ph type="body" sz="quarter" idx="59" hasCustomPrompt="1"/>
          </p:nvPr>
        </p:nvSpPr>
        <p:spPr>
          <a:xfrm>
            <a:off x="7351287" y="3768444"/>
            <a:ext cx="2142022" cy="338554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spcBef>
                <a:spcPts val="500"/>
              </a:spcBef>
              <a:buFontTx/>
              <a:buNone/>
              <a:defRPr sz="1100" b="0" baseline="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 of Corporate Communications</a:t>
            </a:r>
            <a:endParaRPr lang="ru-RU" dirty="0"/>
          </a:p>
        </p:txBody>
      </p:sp>
      <p:sp>
        <p:nvSpPr>
          <p:cNvPr id="31" name="Рисунок 6"/>
          <p:cNvSpPr>
            <a:spLocks noGrp="1"/>
          </p:cNvSpPr>
          <p:nvPr>
            <p:ph type="pic" sz="quarter" idx="60"/>
          </p:nvPr>
        </p:nvSpPr>
        <p:spPr>
          <a:xfrm>
            <a:off x="7950811" y="2484078"/>
            <a:ext cx="942975" cy="9429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ru-RU" dirty="0"/>
          </a:p>
        </p:txBody>
      </p:sp>
      <p:sp>
        <p:nvSpPr>
          <p:cNvPr id="33" name="Текст 6"/>
          <p:cNvSpPr>
            <a:spLocks noGrp="1"/>
          </p:cNvSpPr>
          <p:nvPr>
            <p:ph type="body" sz="quarter" idx="61" hasCustomPrompt="1"/>
          </p:nvPr>
        </p:nvSpPr>
        <p:spPr>
          <a:xfrm>
            <a:off x="9697673" y="3527043"/>
            <a:ext cx="2142022" cy="184666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00" b="1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Igor </a:t>
            </a:r>
            <a:r>
              <a:rPr lang="en-US" dirty="0" err="1"/>
              <a:t>Chekunov</a:t>
            </a:r>
            <a:endParaRPr lang="ru-RU" dirty="0"/>
          </a:p>
        </p:txBody>
      </p:sp>
      <p:sp>
        <p:nvSpPr>
          <p:cNvPr id="34" name="Текст 6"/>
          <p:cNvSpPr>
            <a:spLocks noGrp="1"/>
          </p:cNvSpPr>
          <p:nvPr>
            <p:ph type="body" sz="quarter" idx="62" hasCustomPrompt="1"/>
          </p:nvPr>
        </p:nvSpPr>
        <p:spPr>
          <a:xfrm>
            <a:off x="9697672" y="3768444"/>
            <a:ext cx="2142022" cy="1692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100" b="0" baseline="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Chief Legal Officer</a:t>
            </a:r>
            <a:endParaRPr lang="ru-RU" dirty="0"/>
          </a:p>
        </p:txBody>
      </p:sp>
      <p:sp>
        <p:nvSpPr>
          <p:cNvPr id="35" name="Рисунок 6"/>
          <p:cNvSpPr>
            <a:spLocks noGrp="1"/>
          </p:cNvSpPr>
          <p:nvPr>
            <p:ph type="pic" sz="quarter" idx="63"/>
          </p:nvPr>
        </p:nvSpPr>
        <p:spPr>
          <a:xfrm>
            <a:off x="10297196" y="2484078"/>
            <a:ext cx="942975" cy="9429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ru-RU" dirty="0"/>
          </a:p>
        </p:txBody>
      </p:sp>
      <p:sp>
        <p:nvSpPr>
          <p:cNvPr id="37" name="Текст 6"/>
          <p:cNvSpPr>
            <a:spLocks noGrp="1"/>
          </p:cNvSpPr>
          <p:nvPr>
            <p:ph type="body" sz="quarter" idx="64" hasCustomPrompt="1"/>
          </p:nvPr>
        </p:nvSpPr>
        <p:spPr>
          <a:xfrm>
            <a:off x="312132" y="3527043"/>
            <a:ext cx="2142022" cy="184666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00" b="1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Andrey</a:t>
            </a:r>
            <a:r>
              <a:rPr lang="en-US" dirty="0"/>
              <a:t> </a:t>
            </a:r>
            <a:r>
              <a:rPr lang="en-US" dirty="0" err="1"/>
              <a:t>Tikhonov</a:t>
            </a:r>
            <a:endParaRPr lang="ru-RU" dirty="0"/>
          </a:p>
        </p:txBody>
      </p:sp>
      <p:sp>
        <p:nvSpPr>
          <p:cNvPr id="38" name="Текст 6"/>
          <p:cNvSpPr>
            <a:spLocks noGrp="1"/>
          </p:cNvSpPr>
          <p:nvPr>
            <p:ph type="body" sz="quarter" idx="65" hasCustomPrompt="1"/>
          </p:nvPr>
        </p:nvSpPr>
        <p:spPr>
          <a:xfrm>
            <a:off x="312131" y="3768444"/>
            <a:ext cx="2142022" cy="1692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100" b="0" baseline="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Chief Operative Officer</a:t>
            </a:r>
            <a:endParaRPr lang="ru-RU" dirty="0"/>
          </a:p>
        </p:txBody>
      </p:sp>
      <p:sp>
        <p:nvSpPr>
          <p:cNvPr id="39" name="Рисунок 6"/>
          <p:cNvSpPr>
            <a:spLocks noGrp="1"/>
          </p:cNvSpPr>
          <p:nvPr>
            <p:ph type="pic" sz="quarter" idx="66"/>
          </p:nvPr>
        </p:nvSpPr>
        <p:spPr>
          <a:xfrm>
            <a:off x="911655" y="2484078"/>
            <a:ext cx="942975" cy="93943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ru-RU" dirty="0"/>
          </a:p>
        </p:txBody>
      </p:sp>
      <p:sp>
        <p:nvSpPr>
          <p:cNvPr id="41" name="Текст 6"/>
          <p:cNvSpPr>
            <a:spLocks noGrp="1"/>
          </p:cNvSpPr>
          <p:nvPr>
            <p:ph type="body" sz="quarter" idx="67" hasCustomPrompt="1"/>
          </p:nvPr>
        </p:nvSpPr>
        <p:spPr>
          <a:xfrm>
            <a:off x="2658517" y="3527043"/>
            <a:ext cx="2142022" cy="184666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00" b="1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Nikita </a:t>
            </a:r>
            <a:r>
              <a:rPr lang="en-US" dirty="0" err="1"/>
              <a:t>Shvetsov</a:t>
            </a:r>
            <a:endParaRPr lang="ru-RU" dirty="0"/>
          </a:p>
        </p:txBody>
      </p:sp>
      <p:sp>
        <p:nvSpPr>
          <p:cNvPr id="42" name="Текст 6"/>
          <p:cNvSpPr>
            <a:spLocks noGrp="1"/>
          </p:cNvSpPr>
          <p:nvPr>
            <p:ph type="body" sz="quarter" idx="68" hasCustomPrompt="1"/>
          </p:nvPr>
        </p:nvSpPr>
        <p:spPr>
          <a:xfrm>
            <a:off x="2658516" y="3768444"/>
            <a:ext cx="2142022" cy="338554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100" b="0" baseline="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Chief Investment Officer, Corporate Advisor</a:t>
            </a:r>
            <a:endParaRPr lang="ru-RU" dirty="0"/>
          </a:p>
        </p:txBody>
      </p:sp>
      <p:sp>
        <p:nvSpPr>
          <p:cNvPr id="43" name="Рисунок 6"/>
          <p:cNvSpPr>
            <a:spLocks noGrp="1"/>
          </p:cNvSpPr>
          <p:nvPr>
            <p:ph type="pic" sz="quarter" idx="69"/>
          </p:nvPr>
        </p:nvSpPr>
        <p:spPr>
          <a:xfrm>
            <a:off x="3258040" y="2484078"/>
            <a:ext cx="942975" cy="9429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ru-RU" dirty="0"/>
          </a:p>
        </p:txBody>
      </p:sp>
      <p:sp>
        <p:nvSpPr>
          <p:cNvPr id="45" name="Текст 6"/>
          <p:cNvSpPr>
            <a:spLocks noGrp="1"/>
          </p:cNvSpPr>
          <p:nvPr>
            <p:ph type="body" sz="quarter" idx="70" hasCustomPrompt="1"/>
          </p:nvPr>
        </p:nvSpPr>
        <p:spPr>
          <a:xfrm>
            <a:off x="5004903" y="5541086"/>
            <a:ext cx="2142022" cy="184666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00" b="1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Alexey De-</a:t>
            </a:r>
            <a:r>
              <a:rPr lang="en-US" dirty="0" err="1"/>
              <a:t>Monderik</a:t>
            </a:r>
            <a:endParaRPr lang="ru-RU" dirty="0"/>
          </a:p>
        </p:txBody>
      </p:sp>
      <p:sp>
        <p:nvSpPr>
          <p:cNvPr id="46" name="Текст 6"/>
          <p:cNvSpPr>
            <a:spLocks noGrp="1"/>
          </p:cNvSpPr>
          <p:nvPr>
            <p:ph type="body" sz="quarter" idx="71" hasCustomPrompt="1"/>
          </p:nvPr>
        </p:nvSpPr>
        <p:spPr>
          <a:xfrm>
            <a:off x="5004902" y="5782487"/>
            <a:ext cx="2142022" cy="338554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100" b="0" baseline="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Chief Investment Officer, Corporate Advisor</a:t>
            </a:r>
            <a:endParaRPr lang="ru-RU" dirty="0"/>
          </a:p>
        </p:txBody>
      </p:sp>
      <p:sp>
        <p:nvSpPr>
          <p:cNvPr id="47" name="Рисунок 6"/>
          <p:cNvSpPr>
            <a:spLocks noGrp="1"/>
          </p:cNvSpPr>
          <p:nvPr>
            <p:ph type="pic" sz="quarter" idx="72"/>
          </p:nvPr>
        </p:nvSpPr>
        <p:spPr>
          <a:xfrm>
            <a:off x="5604426" y="4498121"/>
            <a:ext cx="942975" cy="9429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ru-RU" dirty="0"/>
          </a:p>
        </p:txBody>
      </p:sp>
      <p:sp>
        <p:nvSpPr>
          <p:cNvPr id="49" name="Текст 6"/>
          <p:cNvSpPr>
            <a:spLocks noGrp="1"/>
          </p:cNvSpPr>
          <p:nvPr>
            <p:ph type="body" sz="quarter" idx="73" hasCustomPrompt="1"/>
          </p:nvPr>
        </p:nvSpPr>
        <p:spPr>
          <a:xfrm>
            <a:off x="7351288" y="5541086"/>
            <a:ext cx="2142022" cy="184666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00" b="1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Denis </a:t>
            </a:r>
            <a:r>
              <a:rPr lang="en-US" dirty="0" err="1"/>
              <a:t>Zenkin</a:t>
            </a:r>
            <a:endParaRPr lang="ru-RU" dirty="0"/>
          </a:p>
        </p:txBody>
      </p:sp>
      <p:sp>
        <p:nvSpPr>
          <p:cNvPr id="50" name="Текст 6"/>
          <p:cNvSpPr>
            <a:spLocks noGrp="1"/>
          </p:cNvSpPr>
          <p:nvPr>
            <p:ph type="body" sz="quarter" idx="74" hasCustomPrompt="1"/>
          </p:nvPr>
        </p:nvSpPr>
        <p:spPr>
          <a:xfrm>
            <a:off x="7351287" y="5782487"/>
            <a:ext cx="2142022" cy="338554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100" b="0" baseline="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 of Corporate Communications</a:t>
            </a:r>
            <a:endParaRPr lang="ru-RU" dirty="0"/>
          </a:p>
        </p:txBody>
      </p:sp>
      <p:sp>
        <p:nvSpPr>
          <p:cNvPr id="51" name="Рисунок 6"/>
          <p:cNvSpPr>
            <a:spLocks noGrp="1"/>
          </p:cNvSpPr>
          <p:nvPr>
            <p:ph type="pic" sz="quarter" idx="75"/>
          </p:nvPr>
        </p:nvSpPr>
        <p:spPr>
          <a:xfrm>
            <a:off x="7950811" y="4498121"/>
            <a:ext cx="942975" cy="9429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ru-RU" dirty="0"/>
          </a:p>
        </p:txBody>
      </p:sp>
      <p:sp>
        <p:nvSpPr>
          <p:cNvPr id="53" name="Текст 6"/>
          <p:cNvSpPr>
            <a:spLocks noGrp="1"/>
          </p:cNvSpPr>
          <p:nvPr>
            <p:ph type="body" sz="quarter" idx="76" hasCustomPrompt="1"/>
          </p:nvPr>
        </p:nvSpPr>
        <p:spPr>
          <a:xfrm>
            <a:off x="9697673" y="5541086"/>
            <a:ext cx="2142022" cy="184666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00" b="1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Igor </a:t>
            </a:r>
            <a:r>
              <a:rPr lang="en-US" dirty="0" err="1"/>
              <a:t>Chekunov</a:t>
            </a:r>
            <a:endParaRPr lang="ru-RU" dirty="0"/>
          </a:p>
        </p:txBody>
      </p:sp>
      <p:sp>
        <p:nvSpPr>
          <p:cNvPr id="54" name="Текст 6"/>
          <p:cNvSpPr>
            <a:spLocks noGrp="1"/>
          </p:cNvSpPr>
          <p:nvPr>
            <p:ph type="body" sz="quarter" idx="77" hasCustomPrompt="1"/>
          </p:nvPr>
        </p:nvSpPr>
        <p:spPr>
          <a:xfrm>
            <a:off x="9697672" y="5782487"/>
            <a:ext cx="2142022" cy="1692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100" b="0" baseline="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Chief Legal Officer</a:t>
            </a:r>
            <a:endParaRPr lang="ru-RU" dirty="0"/>
          </a:p>
        </p:txBody>
      </p:sp>
      <p:sp>
        <p:nvSpPr>
          <p:cNvPr id="55" name="Рисунок 6"/>
          <p:cNvSpPr>
            <a:spLocks noGrp="1"/>
          </p:cNvSpPr>
          <p:nvPr>
            <p:ph type="pic" sz="quarter" idx="78"/>
          </p:nvPr>
        </p:nvSpPr>
        <p:spPr>
          <a:xfrm>
            <a:off x="10297196" y="4498121"/>
            <a:ext cx="942975" cy="9429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ru-RU" dirty="0"/>
          </a:p>
        </p:txBody>
      </p:sp>
      <p:sp>
        <p:nvSpPr>
          <p:cNvPr id="57" name="Текст 6"/>
          <p:cNvSpPr>
            <a:spLocks noGrp="1"/>
          </p:cNvSpPr>
          <p:nvPr>
            <p:ph type="body" sz="quarter" idx="79" hasCustomPrompt="1"/>
          </p:nvPr>
        </p:nvSpPr>
        <p:spPr>
          <a:xfrm>
            <a:off x="312132" y="5541086"/>
            <a:ext cx="2142022" cy="184666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00" b="1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Andrey</a:t>
            </a:r>
            <a:r>
              <a:rPr lang="en-US" dirty="0"/>
              <a:t> </a:t>
            </a:r>
            <a:r>
              <a:rPr lang="en-US" dirty="0" err="1"/>
              <a:t>Tikhonov</a:t>
            </a:r>
            <a:endParaRPr lang="ru-RU" dirty="0"/>
          </a:p>
        </p:txBody>
      </p:sp>
      <p:sp>
        <p:nvSpPr>
          <p:cNvPr id="58" name="Текст 6"/>
          <p:cNvSpPr>
            <a:spLocks noGrp="1"/>
          </p:cNvSpPr>
          <p:nvPr>
            <p:ph type="body" sz="quarter" idx="80" hasCustomPrompt="1"/>
          </p:nvPr>
        </p:nvSpPr>
        <p:spPr>
          <a:xfrm>
            <a:off x="312131" y="5782487"/>
            <a:ext cx="2142022" cy="1692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100" b="0" baseline="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Chief Operative Officer</a:t>
            </a:r>
            <a:endParaRPr lang="ru-RU" dirty="0"/>
          </a:p>
        </p:txBody>
      </p:sp>
      <p:sp>
        <p:nvSpPr>
          <p:cNvPr id="59" name="Рисунок 6"/>
          <p:cNvSpPr>
            <a:spLocks noGrp="1"/>
          </p:cNvSpPr>
          <p:nvPr>
            <p:ph type="pic" sz="quarter" idx="81"/>
          </p:nvPr>
        </p:nvSpPr>
        <p:spPr>
          <a:xfrm>
            <a:off x="911655" y="4498121"/>
            <a:ext cx="942975" cy="9429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ru-RU" dirty="0"/>
          </a:p>
        </p:txBody>
      </p:sp>
      <p:sp>
        <p:nvSpPr>
          <p:cNvPr id="61" name="Текст 6"/>
          <p:cNvSpPr>
            <a:spLocks noGrp="1"/>
          </p:cNvSpPr>
          <p:nvPr>
            <p:ph type="body" sz="quarter" idx="82" hasCustomPrompt="1"/>
          </p:nvPr>
        </p:nvSpPr>
        <p:spPr>
          <a:xfrm>
            <a:off x="2658517" y="5541086"/>
            <a:ext cx="2142022" cy="184666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00" b="1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Nikita </a:t>
            </a:r>
            <a:r>
              <a:rPr lang="en-US" dirty="0" err="1"/>
              <a:t>Shvetsov</a:t>
            </a:r>
            <a:endParaRPr lang="ru-RU" dirty="0"/>
          </a:p>
        </p:txBody>
      </p:sp>
      <p:sp>
        <p:nvSpPr>
          <p:cNvPr id="62" name="Текст 6"/>
          <p:cNvSpPr>
            <a:spLocks noGrp="1"/>
          </p:cNvSpPr>
          <p:nvPr>
            <p:ph type="body" sz="quarter" idx="83" hasCustomPrompt="1"/>
          </p:nvPr>
        </p:nvSpPr>
        <p:spPr>
          <a:xfrm>
            <a:off x="2658516" y="5782487"/>
            <a:ext cx="2142022" cy="338554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100" b="0" baseline="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Chief Investment Officer, Corporate Advisor</a:t>
            </a:r>
            <a:endParaRPr lang="ru-RU" dirty="0"/>
          </a:p>
        </p:txBody>
      </p:sp>
      <p:sp>
        <p:nvSpPr>
          <p:cNvPr id="63" name="Рисунок 6"/>
          <p:cNvSpPr>
            <a:spLocks noGrp="1"/>
          </p:cNvSpPr>
          <p:nvPr>
            <p:ph type="pic" sz="quarter" idx="84"/>
          </p:nvPr>
        </p:nvSpPr>
        <p:spPr>
          <a:xfrm>
            <a:off x="3258040" y="4498121"/>
            <a:ext cx="942975" cy="9429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38150" y="421595"/>
            <a:ext cx="3980231" cy="332399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402366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8150" y="421595"/>
            <a:ext cx="11315700" cy="3323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38150" y="1296404"/>
            <a:ext cx="113157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691061" y="6312459"/>
            <a:ext cx="1502328" cy="28618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accent5"/>
                </a:solidFill>
              </a:defRPr>
            </a:lvl1pPr>
          </a:lstStyle>
          <a:p>
            <a:fld id="{B2E0B8A6-4942-0844-9049-912449D848ED}" type="datetime1">
              <a:rPr lang="en-US" smtClean="0"/>
              <a:t>2/15/19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764668" y="6312460"/>
            <a:ext cx="3801881" cy="28618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spcBef>
                <a:spcPts val="100"/>
              </a:spcBef>
              <a:defRPr sz="800">
                <a:solidFill>
                  <a:schemeClr val="accent5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434976" y="6312459"/>
            <a:ext cx="234950" cy="28618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accent5"/>
                </a:solidFill>
              </a:defRPr>
            </a:lvl1pPr>
          </a:lstStyle>
          <a:p>
            <a:fld id="{D105C08D-A2BB-4D6F-92A2-2CA9551ABFC2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220" y="6286492"/>
            <a:ext cx="1219656" cy="33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980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82" r:id="rId2"/>
    <p:sldLayoutId id="2147483681" r:id="rId3"/>
    <p:sldLayoutId id="2147483680" r:id="rId4"/>
    <p:sldLayoutId id="2147483650" r:id="rId5"/>
    <p:sldLayoutId id="2147483654" r:id="rId6"/>
    <p:sldLayoutId id="2147483656" r:id="rId7"/>
    <p:sldLayoutId id="2147483652" r:id="rId8"/>
    <p:sldLayoutId id="2147483661" r:id="rId9"/>
    <p:sldLayoutId id="2147483662" r:id="rId10"/>
    <p:sldLayoutId id="2147483663" r:id="rId11"/>
    <p:sldLayoutId id="2147483666" r:id="rId12"/>
    <p:sldLayoutId id="2147483667" r:id="rId13"/>
    <p:sldLayoutId id="2147483668" r:id="rId14"/>
    <p:sldLayoutId id="2147483672" r:id="rId15"/>
    <p:sldLayoutId id="2147483686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4976" y="422866"/>
            <a:ext cx="11318874" cy="3323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34976" y="1296404"/>
            <a:ext cx="11318874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798061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6" r:id="rId2"/>
    <p:sldLayoutId id="2147483678" r:id="rId3"/>
    <p:sldLayoutId id="2147483675" r:id="rId4"/>
    <p:sldLayoutId id="2147483684" r:id="rId5"/>
    <p:sldLayoutId id="2147483679" r:id="rId6"/>
    <p:sldLayoutId id="2147483683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energy+efficiency" TargetMode="External"/><Relationship Id="rId2" Type="http://schemas.openxmlformats.org/officeDocument/2006/relationships/hyperlink" Target="https://www.coursera.org/learn/machine-learn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dukshis/corehard2018" TargetMode="External"/><Relationship Id="rId5" Type="http://schemas.openxmlformats.org/officeDocument/2006/relationships/hyperlink" Target="https://corochann.com/mnist-training-with-multi-layer-perceptron-1149.html" TargetMode="External"/><Relationship Id="rId4" Type="http://schemas.openxmlformats.org/officeDocument/2006/relationships/hyperlink" Target="http://kdd.ics.uci.edu/databases/kddcup99/kddcup99.html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Pavel </a:t>
            </a:r>
            <a:r>
              <a:rPr lang="en-US" dirty="0" err="1"/>
              <a:t>Filonov</a:t>
            </a:r>
            <a:r>
              <a:rPr lang="en-US" dirty="0"/>
              <a:t>, C++ Siberia 2019</a:t>
            </a:r>
            <a:endParaRPr lang="ru-RU" dirty="0"/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434976" y="2624407"/>
            <a:ext cx="5790337" cy="994118"/>
          </a:xfrm>
        </p:spPr>
        <p:txBody>
          <a:bodyPr/>
          <a:lstStyle/>
          <a:p>
            <a:r>
              <a:rPr lang="en-US" dirty="0"/>
              <a:t>Train with python.</a:t>
            </a:r>
            <a:br>
              <a:rPr lang="en-US" dirty="0"/>
            </a:br>
            <a:r>
              <a:rPr lang="en-US" dirty="0"/>
              <a:t>Predict with C++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6860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5A3830-0EAE-4B4C-8C20-17872EEE9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10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E21DE2-6073-0D44-9B24-6DFBED77A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21595"/>
            <a:ext cx="11315700" cy="332399"/>
          </a:xfrm>
        </p:spPr>
        <p:txBody>
          <a:bodyPr/>
          <a:lstStyle/>
          <a:p>
            <a:r>
              <a:rPr lang="en-US" dirty="0"/>
              <a:t>Regression 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A9897D-66C2-7D43-90C7-3AD7684EB0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6" y="1325516"/>
            <a:ext cx="10401858" cy="41270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AEA683-836C-AA40-92A4-3692ED730F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6" y="1325516"/>
            <a:ext cx="10401858" cy="412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64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B03FB4-2BD0-384F-8B27-57737B3B1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11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9939F1-1BC9-254E-8917-4EF78CB65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21595"/>
            <a:ext cx="11315700" cy="332399"/>
          </a:xfrm>
        </p:spPr>
        <p:txBody>
          <a:bodyPr/>
          <a:lstStyle/>
          <a:p>
            <a:r>
              <a:rPr lang="en-US" dirty="0"/>
              <a:t>Quality metric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EA48FB7E-1E4E-1547-9846-6534CE8758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4855" y="1097582"/>
                <a:ext cx="10706255" cy="488553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/>
                  <a:t>Determination coefficient</a:t>
                </a:r>
              </a:p>
              <a:p>
                <a:endParaRPr lang="en-US" sz="2800" dirty="0"/>
              </a:p>
              <a:p>
                <a:pPr marL="114300" indent="0" algn="ctr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 smtClean="0">
                        <a:latin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𝑟𝑒𝑠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/>
                  <a:t>,</a:t>
                </a:r>
              </a:p>
              <a:p>
                <a:pPr marL="11430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  <a:p>
                <a:endParaRPr lang="en-US" sz="28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−1&lt; </m:t>
                        </m:r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 smtClean="0">
                        <a:latin typeface="Cambria Math" panose="02040503050406030204" pitchFamily="18" charset="0"/>
                      </a:rPr>
                      <m:t>&lt;0 −</m:t>
                    </m:r>
                  </m:oMath>
                </a14:m>
                <a:r>
                  <a:rPr lang="en-US" sz="2800" dirty="0"/>
                  <a:t> bad model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dirty="0"/>
                  <a:t> – always predict mean </a:t>
                </a:r>
                <a:r>
                  <a:rPr lang="ru-RU" sz="2800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800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0&lt;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2800" dirty="0"/>
                  <a:t> – useful model</a:t>
                </a:r>
              </a:p>
            </p:txBody>
          </p:sp>
        </mc:Choice>
        <mc:Fallback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EA48FB7E-1E4E-1547-9846-6534CE875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855" y="1097582"/>
                <a:ext cx="10706255" cy="4885530"/>
              </a:xfrm>
              <a:prstGeom prst="rect">
                <a:avLst/>
              </a:prstGeom>
              <a:blipFill>
                <a:blip r:embed="rId2"/>
                <a:stretch>
                  <a:fillRect l="-948" t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2194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95B4B8-13FD-734C-932A-98EF7DF6B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12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4BA09F-0655-DE44-B07F-F0EE67A6A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21595"/>
            <a:ext cx="11315700" cy="332399"/>
          </a:xfrm>
        </p:spPr>
        <p:txBody>
          <a:bodyPr/>
          <a:lstStyle/>
          <a:p>
            <a:r>
              <a:rPr lang="en-US" dirty="0"/>
              <a:t>Baseline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D2A1D8E8-66A9-B940-8523-6C0E66D99C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6273" y="1109740"/>
                <a:ext cx="5915194" cy="214146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/>
                  <a:t>always predict mean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800" dirty="0"/>
              </a:p>
              <a:p>
                <a:r>
                  <a:rPr lang="en-US" sz="2800" dirty="0"/>
                  <a:t>easy to develop</a:t>
                </a:r>
              </a:p>
            </p:txBody>
          </p:sp>
        </mc:Choice>
        <mc:Fallback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D2A1D8E8-66A9-B940-8523-6C0E66D99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73" y="1109740"/>
                <a:ext cx="5915194" cy="2141460"/>
              </a:xfrm>
              <a:prstGeom prst="rect">
                <a:avLst/>
              </a:prstGeom>
              <a:blipFill>
                <a:blip r:embed="rId2"/>
                <a:stretch>
                  <a:fillRect l="-1713" t="-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4E9EAF87-E9DC-2F4F-AE1A-293013FF0C08}"/>
              </a:ext>
            </a:extLst>
          </p:cNvPr>
          <p:cNvSpPr/>
          <p:nvPr/>
        </p:nvSpPr>
        <p:spPr>
          <a:xfrm>
            <a:off x="4416655" y="1200072"/>
            <a:ext cx="795808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class Predictor {</a:t>
            </a:r>
          </a:p>
          <a:p>
            <a:r>
              <a:rPr lang="en-US" dirty="0">
                <a:solidFill>
                  <a:srgbClr val="B0AD00"/>
                </a:solidFill>
                <a:latin typeface="Courier" pitchFamily="2" charset="0"/>
              </a:rPr>
              <a:t>public:</a:t>
            </a:r>
          </a:p>
          <a:p>
            <a:r>
              <a:rPr lang="en-US" dirty="0">
                <a:latin typeface="Courier" pitchFamily="2" charset="0"/>
              </a:rPr>
              <a:t>    using features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std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::</a:t>
            </a:r>
            <a:r>
              <a:rPr lang="en-US" dirty="0">
                <a:latin typeface="Courier" pitchFamily="2" charset="0"/>
              </a:rPr>
              <a:t>vector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C01E51"/>
                </a:solidFill>
                <a:latin typeface="Courier" pitchFamily="2" charset="0"/>
              </a:rPr>
              <a:t>double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&gt;</a:t>
            </a:r>
            <a:r>
              <a:rPr lang="en-US" dirty="0">
                <a:latin typeface="Courier" pitchFamily="2" charset="0"/>
              </a:rPr>
              <a:t>;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    virtual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~</a:t>
            </a:r>
            <a:r>
              <a:rPr lang="en-US" dirty="0">
                <a:latin typeface="Courier" pitchFamily="2" charset="0"/>
              </a:rPr>
              <a:t>Predictor() {};</a:t>
            </a:r>
          </a:p>
          <a:p>
            <a:r>
              <a:rPr lang="en-US" dirty="0">
                <a:latin typeface="Courier" pitchFamily="2" charset="0"/>
              </a:rPr>
              <a:t>    </a:t>
            </a:r>
          </a:p>
          <a:p>
            <a:r>
              <a:rPr lang="en-US" dirty="0">
                <a:latin typeface="Courier" pitchFamily="2" charset="0"/>
              </a:rPr>
              <a:t>    virtual </a:t>
            </a:r>
            <a:r>
              <a:rPr lang="en-US" dirty="0">
                <a:solidFill>
                  <a:srgbClr val="C01E51"/>
                </a:solidFill>
                <a:latin typeface="Courier" pitchFamily="2" charset="0"/>
              </a:rPr>
              <a:t>double</a:t>
            </a:r>
            <a:r>
              <a:rPr lang="en-US" dirty="0">
                <a:latin typeface="Courier" pitchFamily="2" charset="0"/>
              </a:rPr>
              <a:t> predict(</a:t>
            </a:r>
            <a:r>
              <a:rPr lang="en-US" b="1" dirty="0" err="1">
                <a:solidFill>
                  <a:srgbClr val="008F00"/>
                </a:solidFill>
                <a:latin typeface="Courier" pitchFamily="2" charset="0"/>
              </a:rPr>
              <a:t>const</a:t>
            </a:r>
            <a:r>
              <a:rPr lang="en-US" dirty="0">
                <a:latin typeface="Courier" pitchFamily="2" charset="0"/>
              </a:rPr>
              <a:t> features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&amp;</a:t>
            </a:r>
            <a:r>
              <a:rPr lang="en-US" dirty="0">
                <a:latin typeface="Courier" pitchFamily="2" charset="0"/>
              </a:rPr>
              <a:t>) </a:t>
            </a:r>
            <a:r>
              <a:rPr lang="en-US" b="1" dirty="0" err="1">
                <a:solidFill>
                  <a:srgbClr val="008F00"/>
                </a:solidFill>
                <a:latin typeface="Courier" pitchFamily="2" charset="0"/>
              </a:rPr>
              <a:t>const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dirty="0">
                <a:latin typeface="Courier" pitchFamily="2" charset="0"/>
              </a:rPr>
              <a:t>;</a:t>
            </a:r>
          </a:p>
          <a:p>
            <a:r>
              <a:rPr lang="en-US" dirty="0">
                <a:latin typeface="Courier" pitchFamily="2" charset="0"/>
              </a:rPr>
              <a:t>};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A5B011-6141-8842-8C45-CC0E4EAD98A8}"/>
              </a:ext>
            </a:extLst>
          </p:cNvPr>
          <p:cNvSpPr/>
          <p:nvPr/>
        </p:nvSpPr>
        <p:spPr>
          <a:xfrm>
            <a:off x="316273" y="3697278"/>
            <a:ext cx="986049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class </a:t>
            </a:r>
            <a:r>
              <a:rPr lang="en-US" dirty="0" err="1">
                <a:latin typeface="Courier" pitchFamily="2" charset="0"/>
              </a:rPr>
              <a:t>MeanPredictor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:</a:t>
            </a:r>
            <a:r>
              <a:rPr lang="en-US" dirty="0">
                <a:latin typeface="Courier" pitchFamily="2" charset="0"/>
              </a:rPr>
              <a:t> public Predictor {</a:t>
            </a:r>
          </a:p>
          <a:p>
            <a:r>
              <a:rPr lang="en-US" dirty="0">
                <a:solidFill>
                  <a:srgbClr val="B0AD00"/>
                </a:solidFill>
                <a:latin typeface="Courier" pitchFamily="2" charset="0"/>
              </a:rPr>
              <a:t>public:</a:t>
            </a:r>
          </a:p>
          <a:p>
            <a:r>
              <a:rPr lang="en-US" dirty="0">
                <a:latin typeface="Courier" pitchFamily="2" charset="0"/>
              </a:rPr>
              <a:t>    </a:t>
            </a:r>
            <a:r>
              <a:rPr lang="en-US" dirty="0" err="1">
                <a:latin typeface="Courier" pitchFamily="2" charset="0"/>
              </a:rPr>
              <a:t>MeanPredictor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>
                <a:solidFill>
                  <a:srgbClr val="C01E51"/>
                </a:solidFill>
                <a:latin typeface="Courier" pitchFamily="2" charset="0"/>
              </a:rPr>
              <a:t>double</a:t>
            </a:r>
            <a:r>
              <a:rPr lang="en-US" dirty="0">
                <a:latin typeface="Courier" pitchFamily="2" charset="0"/>
              </a:rPr>
              <a:t> mean);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    </a:t>
            </a:r>
            <a:r>
              <a:rPr lang="en-US" dirty="0">
                <a:solidFill>
                  <a:srgbClr val="C01E51"/>
                </a:solidFill>
                <a:latin typeface="Courier" pitchFamily="2" charset="0"/>
              </a:rPr>
              <a:t>double</a:t>
            </a:r>
            <a:r>
              <a:rPr lang="en-US" dirty="0">
                <a:latin typeface="Courier" pitchFamily="2" charset="0"/>
              </a:rPr>
              <a:t> predict(</a:t>
            </a:r>
            <a:r>
              <a:rPr lang="en-US" b="1" dirty="0" err="1">
                <a:solidFill>
                  <a:srgbClr val="008F00"/>
                </a:solidFill>
                <a:latin typeface="Courier" pitchFamily="2" charset="0"/>
              </a:rPr>
              <a:t>const</a:t>
            </a:r>
            <a:r>
              <a:rPr lang="en-US" dirty="0">
                <a:latin typeface="Courier" pitchFamily="2" charset="0"/>
              </a:rPr>
              <a:t> features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&amp;</a:t>
            </a:r>
            <a:r>
              <a:rPr lang="en-US" dirty="0">
                <a:latin typeface="Courier" pitchFamily="2" charset="0"/>
              </a:rPr>
              <a:t>) </a:t>
            </a:r>
            <a:r>
              <a:rPr lang="en-US" b="1" dirty="0" err="1">
                <a:solidFill>
                  <a:srgbClr val="008F00"/>
                </a:solidFill>
                <a:latin typeface="Courier" pitchFamily="2" charset="0"/>
              </a:rPr>
              <a:t>const</a:t>
            </a:r>
            <a:r>
              <a:rPr lang="en-US" dirty="0">
                <a:latin typeface="Courier" pitchFamily="2" charset="0"/>
              </a:rPr>
              <a:t> override { return mean_; }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solidFill>
                  <a:srgbClr val="B0AD00"/>
                </a:solidFill>
                <a:latin typeface="Courier" pitchFamily="2" charset="0"/>
              </a:rPr>
              <a:t>protected:</a:t>
            </a:r>
          </a:p>
          <a:p>
            <a:r>
              <a:rPr lang="en-US" dirty="0">
                <a:latin typeface="Courier" pitchFamily="2" charset="0"/>
              </a:rPr>
              <a:t>    </a:t>
            </a:r>
            <a:r>
              <a:rPr lang="en-US" dirty="0">
                <a:solidFill>
                  <a:srgbClr val="C01E51"/>
                </a:solidFill>
                <a:latin typeface="Courier" pitchFamily="2" charset="0"/>
              </a:rPr>
              <a:t>double</a:t>
            </a:r>
            <a:r>
              <a:rPr lang="en-US" dirty="0">
                <a:latin typeface="Courier" pitchFamily="2" charset="0"/>
              </a:rPr>
              <a:t> mean_;</a:t>
            </a:r>
          </a:p>
          <a:p>
            <a:r>
              <a:rPr lang="en-US" dirty="0">
                <a:latin typeface="Courier" pitchFamily="2" charset="0"/>
              </a:rPr>
              <a:t>};</a:t>
            </a:r>
            <a:endParaRPr lang="en-US" dirty="0"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07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EFEFF-DE4F-0F47-9F56-8285B47C7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13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4D3391-5CC1-2E4A-BB96-A5BCB2892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21595"/>
            <a:ext cx="11315700" cy="332399"/>
          </a:xfrm>
        </p:spPr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199E6C7E-2FE3-8348-B166-0C826B338A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4976" y="874020"/>
                <a:ext cx="9210469" cy="206238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/>
                  <a:t>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80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800" i="1" smtClean="0">
                        <a:latin typeface="Cambria Math" panose="02040503050406030204" pitchFamily="18" charset="0"/>
                      </a:rPr>
                      <m:t>,     </m:t>
                    </m:r>
                  </m:oMath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marL="114300" indent="0">
                  <a:buFont typeface="Arial" panose="020B0604020202020204" pitchFamily="34" charset="0"/>
                  <a:buNone/>
                </a:pPr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800" dirty="0"/>
                  <a:t> - input,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800" dirty="0"/>
                  <a:t>-model parameters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 smtClean="0">
                        <a:latin typeface="Cambria Math" panose="02040503050406030204" pitchFamily="18" charset="0"/>
                      </a:rPr>
                      <m:t>=0.9122</m:t>
                    </m:r>
                  </m:oMath>
                </a14:m>
                <a:endParaRPr lang="en-US" sz="2800" dirty="0"/>
              </a:p>
              <a:p>
                <a:r>
                  <a:rPr lang="en-US" sz="2800" dirty="0"/>
                  <a:t>use </a:t>
                </a:r>
                <a:r>
                  <a:rPr lang="en-US" sz="2800" dirty="0" err="1"/>
                  <a:t>stdlib</a:t>
                </a:r>
                <a:r>
                  <a:rPr lang="en-US" sz="2800" dirty="0"/>
                  <a:t> Luke</a:t>
                </a:r>
              </a:p>
            </p:txBody>
          </p:sp>
        </mc:Choice>
        <mc:Fallback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199E6C7E-2FE3-8348-B166-0C826B338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76" y="874020"/>
                <a:ext cx="9210469" cy="2062385"/>
              </a:xfrm>
              <a:prstGeom prst="rect">
                <a:avLst/>
              </a:prstGeom>
              <a:blipFill>
                <a:blip r:embed="rId2"/>
                <a:stretch>
                  <a:fillRect l="-1102" t="-5521" b="-7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C618C689-578E-DC4D-8849-46A8C244FDDF}"/>
              </a:ext>
            </a:extLst>
          </p:cNvPr>
          <p:cNvSpPr/>
          <p:nvPr/>
        </p:nvSpPr>
        <p:spPr>
          <a:xfrm>
            <a:off x="100207" y="2936406"/>
            <a:ext cx="1196397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class </a:t>
            </a:r>
            <a:r>
              <a:rPr lang="en-US" dirty="0" err="1">
                <a:latin typeface="Courier" pitchFamily="2" charset="0"/>
              </a:rPr>
              <a:t>LinregPredictor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:</a:t>
            </a:r>
            <a:r>
              <a:rPr lang="en-US" dirty="0">
                <a:latin typeface="Courier" pitchFamily="2" charset="0"/>
              </a:rPr>
              <a:t> public Predictor {</a:t>
            </a:r>
          </a:p>
          <a:p>
            <a:r>
              <a:rPr lang="en-US" dirty="0">
                <a:solidFill>
                  <a:srgbClr val="B0AD00"/>
                </a:solidFill>
                <a:latin typeface="Courier" pitchFamily="2" charset="0"/>
              </a:rPr>
              <a:t>public:</a:t>
            </a:r>
          </a:p>
          <a:p>
            <a:r>
              <a:rPr lang="en-US" dirty="0">
                <a:latin typeface="Courier" pitchFamily="2" charset="0"/>
              </a:rPr>
              <a:t>    </a:t>
            </a:r>
            <a:r>
              <a:rPr lang="en-US" dirty="0" err="1">
                <a:latin typeface="Courier" pitchFamily="2" charset="0"/>
              </a:rPr>
              <a:t>LinregPredictor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b="1" dirty="0" err="1">
                <a:solidFill>
                  <a:srgbClr val="008F00"/>
                </a:solidFill>
                <a:latin typeface="Courier" pitchFamily="2" charset="0"/>
              </a:rPr>
              <a:t>const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std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::</a:t>
            </a:r>
            <a:r>
              <a:rPr lang="en-US" dirty="0">
                <a:latin typeface="Courier" pitchFamily="2" charset="0"/>
              </a:rPr>
              <a:t>vector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C01E51"/>
                </a:solidFill>
                <a:latin typeface="Courier" pitchFamily="2" charset="0"/>
              </a:rPr>
              <a:t>double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&gt;&amp;</a:t>
            </a:r>
            <a:r>
              <a:rPr lang="en-US" dirty="0">
                <a:latin typeface="Courier" pitchFamily="2" charset="0"/>
              </a:rPr>
              <a:t>);</a:t>
            </a:r>
          </a:p>
          <a:p>
            <a:br>
              <a:rPr lang="en-US" dirty="0">
                <a:latin typeface="Courier" pitchFamily="2" charset="0"/>
              </a:rPr>
            </a:b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    </a:t>
            </a:r>
            <a:r>
              <a:rPr lang="en-US" dirty="0">
                <a:solidFill>
                  <a:srgbClr val="C01E51"/>
                </a:solidFill>
                <a:latin typeface="Courier" pitchFamily="2" charset="0"/>
              </a:rPr>
              <a:t>double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0433FF"/>
                </a:solidFill>
                <a:latin typeface="Courier" pitchFamily="2" charset="0"/>
              </a:rPr>
              <a:t>predict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b="1" dirty="0" err="1">
                <a:solidFill>
                  <a:srgbClr val="008F00"/>
                </a:solidFill>
                <a:latin typeface="Courier" pitchFamily="2" charset="0"/>
              </a:rPr>
              <a:t>const</a:t>
            </a:r>
            <a:r>
              <a:rPr lang="en-US" dirty="0">
                <a:latin typeface="Courier" pitchFamily="2" charset="0"/>
              </a:rPr>
              <a:t> features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&amp;</a:t>
            </a:r>
            <a:r>
              <a:rPr lang="en-US" dirty="0">
                <a:latin typeface="Courier" pitchFamily="2" charset="0"/>
              </a:rPr>
              <a:t> feat) </a:t>
            </a:r>
            <a:r>
              <a:rPr lang="en-US" b="1" dirty="0" err="1">
                <a:solidFill>
                  <a:srgbClr val="008F00"/>
                </a:solidFill>
                <a:latin typeface="Courier" pitchFamily="2" charset="0"/>
              </a:rPr>
              <a:t>const</a:t>
            </a:r>
            <a:r>
              <a:rPr lang="en-US" dirty="0">
                <a:latin typeface="Courier" pitchFamily="2" charset="0"/>
              </a:rPr>
              <a:t> override {</a:t>
            </a:r>
          </a:p>
          <a:p>
            <a:r>
              <a:rPr lang="en-US" dirty="0">
                <a:latin typeface="Courier" pitchFamily="2" charset="0"/>
              </a:rPr>
              <a:t>        assert(</a:t>
            </a:r>
            <a:r>
              <a:rPr lang="en-US" dirty="0" err="1">
                <a:latin typeface="Courier" pitchFamily="2" charset="0"/>
              </a:rPr>
              <a:t>feat.size</a:t>
            </a:r>
            <a:r>
              <a:rPr lang="en-US" dirty="0">
                <a:latin typeface="Courier" pitchFamily="2" charset="0"/>
              </a:rPr>
              <a:t>()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+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coef</a:t>
            </a:r>
            <a:r>
              <a:rPr lang="en-US" dirty="0">
                <a:latin typeface="Courier" pitchFamily="2" charset="0"/>
              </a:rPr>
              <a:t>_.size());</a:t>
            </a:r>
          </a:p>
          <a:p>
            <a:r>
              <a:rPr lang="en-US" dirty="0">
                <a:latin typeface="Courier" pitchFamily="2" charset="0"/>
              </a:rPr>
              <a:t>        </a:t>
            </a:r>
            <a:r>
              <a:rPr lang="en-US" b="1" dirty="0">
                <a:solidFill>
                  <a:srgbClr val="008F00"/>
                </a:solidFill>
                <a:latin typeface="Courier" pitchFamily="2" charset="0"/>
              </a:rPr>
              <a:t>return</a:t>
            </a:r>
            <a:r>
              <a:rPr lang="en-US" dirty="0">
                <a:latin typeface="Courier" pitchFamily="2" charset="0"/>
              </a:rPr>
              <a:t>  </a:t>
            </a:r>
            <a:r>
              <a:rPr lang="en-US" dirty="0" err="1">
                <a:latin typeface="Courier" pitchFamily="2" charset="0"/>
              </a:rPr>
              <a:t>std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::</a:t>
            </a:r>
            <a:r>
              <a:rPr lang="en-US" dirty="0" err="1">
                <a:latin typeface="Courier" pitchFamily="2" charset="0"/>
              </a:rPr>
              <a:t>inner_product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feat.begin</a:t>
            </a:r>
            <a:r>
              <a:rPr lang="en-US" dirty="0">
                <a:latin typeface="Courier" pitchFamily="2" charset="0"/>
              </a:rPr>
              <a:t>(), </a:t>
            </a:r>
            <a:r>
              <a:rPr lang="en-US" dirty="0" err="1">
                <a:latin typeface="Courier" pitchFamily="2" charset="0"/>
              </a:rPr>
              <a:t>feat.end</a:t>
            </a:r>
            <a:r>
              <a:rPr lang="en-US" dirty="0">
                <a:latin typeface="Courier" pitchFamily="2" charset="0"/>
              </a:rPr>
              <a:t>(),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++</a:t>
            </a:r>
            <a:r>
              <a:rPr lang="en-US" dirty="0" err="1">
                <a:latin typeface="Courier" pitchFamily="2" charset="0"/>
              </a:rPr>
              <a:t>coef</a:t>
            </a:r>
            <a:r>
              <a:rPr lang="en-US" dirty="0">
                <a:latin typeface="Courier" pitchFamily="2" charset="0"/>
              </a:rPr>
              <a:t>_.begin(), 				 </a:t>
            </a:r>
            <a:r>
              <a:rPr lang="en-US" dirty="0" err="1">
                <a:latin typeface="Courier" pitchFamily="2" charset="0"/>
              </a:rPr>
              <a:t>coef</a:t>
            </a:r>
            <a:r>
              <a:rPr lang="en-US" dirty="0">
                <a:latin typeface="Courier" pitchFamily="2" charset="0"/>
              </a:rPr>
              <a:t>_.front());</a:t>
            </a:r>
          </a:p>
          <a:p>
            <a:r>
              <a:rPr lang="en-US" dirty="0">
                <a:latin typeface="Courier" pitchFamily="2" charset="0"/>
              </a:rPr>
              <a:t>    }</a:t>
            </a:r>
          </a:p>
          <a:p>
            <a:r>
              <a:rPr lang="en-US" dirty="0">
                <a:latin typeface="Courier" pitchFamily="2" charset="0"/>
              </a:rPr>
              <a:t>    </a:t>
            </a:r>
          </a:p>
          <a:p>
            <a:r>
              <a:rPr lang="en-US" dirty="0">
                <a:solidFill>
                  <a:srgbClr val="B0AD00"/>
                </a:solidFill>
                <a:latin typeface="Courier" pitchFamily="2" charset="0"/>
              </a:rPr>
              <a:t>protected:</a:t>
            </a:r>
          </a:p>
          <a:p>
            <a:r>
              <a:rPr lang="en-US" dirty="0">
                <a:latin typeface="Courier" pitchFamily="2" charset="0"/>
              </a:rPr>
              <a:t>    </a:t>
            </a:r>
            <a:r>
              <a:rPr lang="en-US" dirty="0" err="1">
                <a:latin typeface="Courier" pitchFamily="2" charset="0"/>
              </a:rPr>
              <a:t>std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::</a:t>
            </a:r>
            <a:r>
              <a:rPr lang="en-US" dirty="0">
                <a:latin typeface="Courier" pitchFamily="2" charset="0"/>
              </a:rPr>
              <a:t>vector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C01E51"/>
                </a:solidFill>
                <a:latin typeface="Courier" pitchFamily="2" charset="0"/>
              </a:rPr>
              <a:t>double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&gt;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coef</a:t>
            </a:r>
            <a:r>
              <a:rPr lang="en-US" dirty="0">
                <a:latin typeface="Courier" pitchFamily="2" charset="0"/>
              </a:rPr>
              <a:t>_;</a:t>
            </a:r>
          </a:p>
          <a:p>
            <a:r>
              <a:rPr lang="en-US" dirty="0">
                <a:latin typeface="Courier" pitchFamily="2" charset="0"/>
              </a:rPr>
              <a:t>};</a:t>
            </a:r>
            <a:endParaRPr lang="en-US" dirty="0"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52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A2EAE8-8251-5F4D-A93B-A62DB17FE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14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34A3A3-5ED9-9F4B-9367-6C5D611D4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21595"/>
            <a:ext cx="11315700" cy="332399"/>
          </a:xfrm>
        </p:spPr>
        <p:txBody>
          <a:bodyPr/>
          <a:lstStyle/>
          <a:p>
            <a:r>
              <a:rPr lang="en-US" dirty="0"/>
              <a:t>Polynomial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97A6AFF9-DA4F-354B-8C56-079BE230FE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6272" y="1109739"/>
                <a:ext cx="11113727" cy="3786725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/>
                  <a:t>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80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80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br>
                  <a:rPr lang="en-US" sz="28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f>
                          <m:f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d>
                              <m:d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num>
                          <m:den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sSubSup>
                      <m:sSub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800" i="1" smtClean="0">
                        <a:latin typeface="Cambria Math" panose="02040503050406030204" pitchFamily="18" charset="0"/>
                      </a:rPr>
                      <m:t>  ,     </m:t>
                    </m:r>
                  </m:oMath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marL="114300" indent="0">
                  <a:buFont typeface="Arial" panose="020B0604020202020204" pitchFamily="34" charset="0"/>
                  <a:buNone/>
                </a:pPr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800" dirty="0"/>
                  <a:t> - input,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800" dirty="0"/>
                  <a:t>-model parameters</a:t>
                </a: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 smtClean="0">
                        <a:latin typeface="Cambria Math" panose="02040503050406030204" pitchFamily="18" charset="0"/>
                      </a:rPr>
                      <m:t>=0.9938</m:t>
                    </m:r>
                  </m:oMath>
                </a14:m>
                <a:endParaRPr lang="en-US" sz="2800" dirty="0"/>
              </a:p>
              <a:p>
                <a:r>
                  <a:rPr lang="en-US" sz="2800" dirty="0"/>
                  <a:t>easy to reuse code</a:t>
                </a:r>
              </a:p>
            </p:txBody>
          </p:sp>
        </mc:Choice>
        <mc:Fallback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97A6AFF9-DA4F-354B-8C56-079BE230F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72" y="1109739"/>
                <a:ext cx="11113727" cy="3786725"/>
              </a:xfrm>
              <a:prstGeom prst="rect">
                <a:avLst/>
              </a:prstGeom>
              <a:blipFill>
                <a:blip r:embed="rId2"/>
                <a:stretch>
                  <a:fillRect l="-913" t="-2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2521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B01328-1FC6-9640-AADB-26ED7DE21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15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D5E383-3707-A24C-AB6F-FF236FB87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regression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F4FDF7-995A-7940-8216-86D8599F4089}"/>
              </a:ext>
            </a:extLst>
          </p:cNvPr>
          <p:cNvSpPr/>
          <p:nvPr/>
        </p:nvSpPr>
        <p:spPr>
          <a:xfrm>
            <a:off x="434976" y="1271069"/>
            <a:ext cx="1061422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class </a:t>
            </a:r>
            <a:r>
              <a:rPr lang="en-US" dirty="0" err="1">
                <a:latin typeface="Courier" pitchFamily="2" charset="0"/>
              </a:rPr>
              <a:t>PolyPredictor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:</a:t>
            </a:r>
            <a:r>
              <a:rPr lang="en-US" dirty="0">
                <a:latin typeface="Courier" pitchFamily="2" charset="0"/>
              </a:rPr>
              <a:t> public </a:t>
            </a:r>
            <a:r>
              <a:rPr lang="en-US" dirty="0" err="1">
                <a:latin typeface="Courier" pitchFamily="2" charset="0"/>
              </a:rPr>
              <a:t>LinregPredictor</a:t>
            </a:r>
            <a:r>
              <a:rPr lang="en-US" dirty="0">
                <a:latin typeface="Courier" pitchFamily="2" charset="0"/>
              </a:rPr>
              <a:t> {</a:t>
            </a:r>
          </a:p>
          <a:p>
            <a:r>
              <a:rPr lang="en-US" dirty="0">
                <a:solidFill>
                  <a:srgbClr val="B0AD00"/>
                </a:solidFill>
                <a:latin typeface="Courier" pitchFamily="2" charset="0"/>
              </a:rPr>
              <a:t>public:</a:t>
            </a:r>
          </a:p>
          <a:p>
            <a:r>
              <a:rPr lang="en-US" dirty="0">
                <a:latin typeface="Courier" pitchFamily="2" charset="0"/>
              </a:rPr>
              <a:t>    using </a:t>
            </a:r>
            <a:r>
              <a:rPr lang="en-US" dirty="0" err="1">
                <a:latin typeface="Courier" pitchFamily="2" charset="0"/>
              </a:rPr>
              <a:t>LinregPredictor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::</a:t>
            </a:r>
            <a:r>
              <a:rPr lang="en-US" dirty="0" err="1">
                <a:latin typeface="Courier" pitchFamily="2" charset="0"/>
              </a:rPr>
              <a:t>LinregPredictor</a:t>
            </a:r>
            <a:r>
              <a:rPr lang="en-US" dirty="0">
                <a:latin typeface="Courier" pitchFamily="2" charset="0"/>
              </a:rPr>
              <a:t>;</a:t>
            </a:r>
          </a:p>
          <a:p>
            <a:r>
              <a:rPr lang="en-US" dirty="0">
                <a:latin typeface="Courier" pitchFamily="2" charset="0"/>
              </a:rPr>
              <a:t>    </a:t>
            </a:r>
          </a:p>
          <a:p>
            <a:r>
              <a:rPr lang="en-US" dirty="0">
                <a:latin typeface="Courier" pitchFamily="2" charset="0"/>
              </a:rPr>
              <a:t>    </a:t>
            </a:r>
            <a:r>
              <a:rPr lang="en-US" dirty="0">
                <a:solidFill>
                  <a:srgbClr val="C01E51"/>
                </a:solidFill>
                <a:latin typeface="Courier" pitchFamily="2" charset="0"/>
              </a:rPr>
              <a:t>double</a:t>
            </a:r>
            <a:r>
              <a:rPr lang="en-US" dirty="0">
                <a:latin typeface="Courier" pitchFamily="2" charset="0"/>
              </a:rPr>
              <a:t> predict(</a:t>
            </a:r>
            <a:r>
              <a:rPr lang="en-US" b="1" dirty="0" err="1">
                <a:solidFill>
                  <a:srgbClr val="008F00"/>
                </a:solidFill>
                <a:latin typeface="Courier" pitchFamily="2" charset="0"/>
              </a:rPr>
              <a:t>const</a:t>
            </a:r>
            <a:r>
              <a:rPr lang="en-US" dirty="0">
                <a:latin typeface="Courier" pitchFamily="2" charset="0"/>
              </a:rPr>
              <a:t> features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&amp;</a:t>
            </a:r>
            <a:r>
              <a:rPr lang="en-US" dirty="0">
                <a:latin typeface="Courier" pitchFamily="2" charset="0"/>
              </a:rPr>
              <a:t> feat) </a:t>
            </a:r>
            <a:r>
              <a:rPr lang="en-US" b="1" dirty="0" err="1">
                <a:solidFill>
                  <a:srgbClr val="008F00"/>
                </a:solidFill>
                <a:latin typeface="Courier" pitchFamily="2" charset="0"/>
              </a:rPr>
              <a:t>const</a:t>
            </a:r>
            <a:r>
              <a:rPr lang="en-US" dirty="0">
                <a:latin typeface="Courier" pitchFamily="2" charset="0"/>
              </a:rPr>
              <a:t> override {</a:t>
            </a:r>
          </a:p>
          <a:p>
            <a:r>
              <a:rPr lang="en-US" dirty="0">
                <a:latin typeface="Courier" pitchFamily="2" charset="0"/>
              </a:rPr>
              <a:t>        features </a:t>
            </a:r>
            <a:r>
              <a:rPr lang="en-US" dirty="0" err="1">
                <a:latin typeface="Courier" pitchFamily="2" charset="0"/>
              </a:rPr>
              <a:t>poly_feat</a:t>
            </a:r>
            <a:r>
              <a:rPr lang="en-US" dirty="0">
                <a:latin typeface="Courier" pitchFamily="2" charset="0"/>
              </a:rPr>
              <a:t>{feat};</a:t>
            </a:r>
          </a:p>
          <a:p>
            <a:r>
              <a:rPr lang="en-US" dirty="0">
                <a:latin typeface="Courier" pitchFamily="2" charset="0"/>
              </a:rPr>
              <a:t>        </a:t>
            </a:r>
            <a:r>
              <a:rPr lang="en-US" dirty="0" err="1">
                <a:latin typeface="Courier" pitchFamily="2" charset="0"/>
              </a:rPr>
              <a:t>const</a:t>
            </a:r>
            <a:r>
              <a:rPr lang="en-US" dirty="0">
                <a:latin typeface="Courier" pitchFamily="2" charset="0"/>
              </a:rPr>
              <a:t> auto m = </a:t>
            </a:r>
            <a:r>
              <a:rPr lang="en-US" dirty="0" err="1">
                <a:latin typeface="Courier" pitchFamily="2" charset="0"/>
              </a:rPr>
              <a:t>feat.size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    </a:t>
            </a:r>
            <a:r>
              <a:rPr lang="en-US" dirty="0" err="1">
                <a:latin typeface="Courier" pitchFamily="2" charset="0"/>
              </a:rPr>
              <a:t>poly_feat.reserve</a:t>
            </a:r>
            <a:r>
              <a:rPr lang="en-US" dirty="0">
                <a:latin typeface="Courier" pitchFamily="2" charset="0"/>
              </a:rPr>
              <a:t>(m*(m+1)/2);</a:t>
            </a:r>
          </a:p>
          <a:p>
            <a:r>
              <a:rPr lang="en-US" dirty="0">
                <a:latin typeface="Courier" pitchFamily="2" charset="0"/>
              </a:rPr>
              <a:t>        </a:t>
            </a:r>
            <a:r>
              <a:rPr lang="en-US" b="1" dirty="0">
                <a:solidFill>
                  <a:srgbClr val="008F00"/>
                </a:solidFill>
                <a:latin typeface="Courier" pitchFamily="2" charset="0"/>
              </a:rPr>
              <a:t>for</a:t>
            </a:r>
            <a:r>
              <a:rPr lang="en-US" dirty="0">
                <a:latin typeface="Courier" pitchFamily="2" charset="0"/>
              </a:rPr>
              <a:t> (</a:t>
            </a:r>
            <a:r>
              <a:rPr lang="en-US" dirty="0" err="1">
                <a:solidFill>
                  <a:srgbClr val="C01E51"/>
                </a:solidFill>
                <a:latin typeface="Courier" pitchFamily="2" charset="0"/>
              </a:rPr>
              <a:t>size_t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dirty="0">
                <a:latin typeface="Courier" pitchFamily="2" charset="0"/>
              </a:rPr>
              <a:t>; 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&lt;</a:t>
            </a:r>
            <a:r>
              <a:rPr lang="en-US" dirty="0">
                <a:latin typeface="Courier" pitchFamily="2" charset="0"/>
              </a:rPr>
              <a:t> m;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++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) {</a:t>
            </a:r>
          </a:p>
          <a:p>
            <a:r>
              <a:rPr lang="en-US" dirty="0">
                <a:latin typeface="Courier" pitchFamily="2" charset="0"/>
              </a:rPr>
              <a:t>            </a:t>
            </a:r>
            <a:r>
              <a:rPr lang="en-US" b="1" dirty="0">
                <a:solidFill>
                  <a:srgbClr val="008F00"/>
                </a:solidFill>
                <a:latin typeface="Courier" pitchFamily="2" charset="0"/>
              </a:rPr>
              <a:t>for</a:t>
            </a:r>
            <a:r>
              <a:rPr lang="en-US" dirty="0">
                <a:latin typeface="Courier" pitchFamily="2" charset="0"/>
              </a:rPr>
              <a:t> (</a:t>
            </a:r>
            <a:r>
              <a:rPr lang="en-US" dirty="0" err="1">
                <a:solidFill>
                  <a:srgbClr val="C01E51"/>
                </a:solidFill>
                <a:latin typeface="Courier" pitchFamily="2" charset="0"/>
              </a:rPr>
              <a:t>size_t</a:t>
            </a:r>
            <a:r>
              <a:rPr lang="en-US" dirty="0">
                <a:latin typeface="Courier" pitchFamily="2" charset="0"/>
              </a:rPr>
              <a:t> j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; j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&lt;</a:t>
            </a:r>
            <a:r>
              <a:rPr lang="en-US" dirty="0">
                <a:latin typeface="Courier" pitchFamily="2" charset="0"/>
              </a:rPr>
              <a:t> m;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++</a:t>
            </a:r>
            <a:r>
              <a:rPr lang="en-US" dirty="0">
                <a:latin typeface="Courier" pitchFamily="2" charset="0"/>
              </a:rPr>
              <a:t>j) {</a:t>
            </a:r>
          </a:p>
          <a:p>
            <a:r>
              <a:rPr lang="en-US" dirty="0">
                <a:latin typeface="Courier" pitchFamily="2" charset="0"/>
              </a:rPr>
              <a:t>                </a:t>
            </a:r>
            <a:r>
              <a:rPr lang="en-US" dirty="0" err="1">
                <a:latin typeface="Courier" pitchFamily="2" charset="0"/>
              </a:rPr>
              <a:t>poly_feat.push_back</a:t>
            </a:r>
            <a:r>
              <a:rPr lang="en-US" dirty="0">
                <a:latin typeface="Courier" pitchFamily="2" charset="0"/>
              </a:rPr>
              <a:t>(feat[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*</a:t>
            </a:r>
            <a:r>
              <a:rPr lang="en-US" dirty="0">
                <a:latin typeface="Courier" pitchFamily="2" charset="0"/>
              </a:rPr>
              <a:t>feat[j]);            </a:t>
            </a:r>
          </a:p>
          <a:p>
            <a:r>
              <a:rPr lang="en-US" dirty="0">
                <a:latin typeface="Courier" pitchFamily="2" charset="0"/>
              </a:rPr>
              <a:t>            }</a:t>
            </a:r>
          </a:p>
          <a:p>
            <a:r>
              <a:rPr lang="en-US" dirty="0">
                <a:latin typeface="Courier" pitchFamily="2" charset="0"/>
              </a:rPr>
              <a:t>        }   </a:t>
            </a:r>
          </a:p>
          <a:p>
            <a:r>
              <a:rPr lang="en-US" dirty="0">
                <a:latin typeface="Courier" pitchFamily="2" charset="0"/>
              </a:rPr>
              <a:t>    	</a:t>
            </a:r>
            <a:r>
              <a:rPr lang="en-US" b="1" dirty="0">
                <a:solidFill>
                  <a:srgbClr val="008F00"/>
                </a:solidFill>
                <a:latin typeface="Courier" pitchFamily="2" charset="0"/>
              </a:rPr>
              <a:t>return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LinregPredictor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::</a:t>
            </a:r>
            <a:r>
              <a:rPr lang="en-US" dirty="0">
                <a:latin typeface="Courier" pitchFamily="2" charset="0"/>
              </a:rPr>
              <a:t>predict(</a:t>
            </a:r>
            <a:r>
              <a:rPr lang="en-US" dirty="0" err="1">
                <a:latin typeface="Courier" pitchFamily="2" charset="0"/>
              </a:rPr>
              <a:t>poly_feat</a:t>
            </a:r>
            <a:r>
              <a:rPr lang="en-US" dirty="0">
                <a:latin typeface="Courier" pitchFamily="2" charset="0"/>
              </a:rPr>
              <a:t>);    </a:t>
            </a:r>
          </a:p>
          <a:p>
            <a:r>
              <a:rPr lang="en-US" dirty="0">
                <a:latin typeface="Courier" pitchFamily="2" charset="0"/>
              </a:rPr>
              <a:t>    }</a:t>
            </a:r>
          </a:p>
          <a:p>
            <a:r>
              <a:rPr lang="en-US" dirty="0">
                <a:latin typeface="Courier" pitchFamily="2" charset="0"/>
              </a:rPr>
              <a:t>};</a:t>
            </a:r>
            <a:endParaRPr lang="en-US" dirty="0"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481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2A091C-5749-154A-AF0F-D3E9A65BF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16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050469-69AF-8540-BFB2-CFFE6F9A6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21595"/>
            <a:ext cx="11315700" cy="332399"/>
          </a:xfrm>
        </p:spPr>
        <p:txBody>
          <a:bodyPr/>
          <a:lstStyle/>
          <a:p>
            <a:r>
              <a:rPr lang="en-US" dirty="0"/>
              <a:t>Integration testing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408632A-829B-A04C-B127-36CC2A1B10FE}"/>
              </a:ext>
            </a:extLst>
          </p:cNvPr>
          <p:cNvSpPr txBox="1">
            <a:spLocks/>
          </p:cNvSpPr>
          <p:nvPr/>
        </p:nvSpPr>
        <p:spPr>
          <a:xfrm>
            <a:off x="316273" y="1109740"/>
            <a:ext cx="8945714" cy="16334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you always have a lot of data for testing</a:t>
            </a:r>
          </a:p>
          <a:p>
            <a:r>
              <a:rPr lang="en-US" sz="2800" dirty="0"/>
              <a:t>use python model output as expected values</a:t>
            </a:r>
          </a:p>
          <a:p>
            <a:r>
              <a:rPr lang="en-US" sz="2800" dirty="0"/>
              <a:t>beware of floating point arithmetic problems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71CE9B-C38C-AE47-8D4C-566E31BBBCC2}"/>
              </a:ext>
            </a:extLst>
          </p:cNvPr>
          <p:cNvSpPr/>
          <p:nvPr/>
        </p:nvSpPr>
        <p:spPr>
          <a:xfrm>
            <a:off x="447116" y="2738049"/>
            <a:ext cx="1030445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TEST(</a:t>
            </a:r>
            <a:r>
              <a:rPr lang="en-US" dirty="0" err="1">
                <a:latin typeface="Courier" pitchFamily="2" charset="0"/>
              </a:rPr>
              <a:t>LinregPredictor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 err="1">
                <a:latin typeface="Courier" pitchFamily="2" charset="0"/>
              </a:rPr>
              <a:t>compare_to_python</a:t>
            </a:r>
            <a:r>
              <a:rPr lang="en-US" dirty="0">
                <a:latin typeface="Courier" pitchFamily="2" charset="0"/>
              </a:rPr>
              <a:t>) {</a:t>
            </a:r>
          </a:p>
          <a:p>
            <a:r>
              <a:rPr lang="en-US" dirty="0">
                <a:latin typeface="Courier" pitchFamily="2" charset="0"/>
              </a:rPr>
              <a:t>    </a:t>
            </a:r>
            <a:r>
              <a:rPr lang="en-US" b="1" dirty="0">
                <a:solidFill>
                  <a:srgbClr val="008F00"/>
                </a:solidFill>
                <a:latin typeface="Courier" pitchFamily="2" charset="0"/>
              </a:rPr>
              <a:t>auto</a:t>
            </a:r>
            <a:r>
              <a:rPr lang="en-US" dirty="0">
                <a:latin typeface="Courier" pitchFamily="2" charset="0"/>
              </a:rPr>
              <a:t> predictor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LinregPredictor</a:t>
            </a:r>
            <a:r>
              <a:rPr lang="en-US" dirty="0">
                <a:latin typeface="Courier" pitchFamily="2" charset="0"/>
              </a:rPr>
              <a:t>{</a:t>
            </a:r>
            <a:r>
              <a:rPr lang="en-US" dirty="0" err="1">
                <a:latin typeface="Courier" pitchFamily="2" charset="0"/>
              </a:rPr>
              <a:t>coef</a:t>
            </a:r>
            <a:r>
              <a:rPr lang="en-US" dirty="0">
                <a:latin typeface="Courier" pitchFamily="2" charset="0"/>
              </a:rPr>
              <a:t>};</a:t>
            </a:r>
            <a:br>
              <a:rPr lang="en-US" dirty="0">
                <a:latin typeface="Courier" pitchFamily="2" charset="0"/>
              </a:rPr>
            </a:b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    </a:t>
            </a:r>
            <a:r>
              <a:rPr lang="en-US" dirty="0">
                <a:solidFill>
                  <a:srgbClr val="C01E51"/>
                </a:solidFill>
                <a:latin typeface="Courier" pitchFamily="2" charset="0"/>
              </a:rPr>
              <a:t>double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y_pred_expected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0.0</a:t>
            </a:r>
            <a:r>
              <a:rPr lang="en-US" dirty="0">
                <a:latin typeface="Courier" pitchFamily="2" charset="0"/>
              </a:rPr>
              <a:t>;</a:t>
            </a:r>
            <a:br>
              <a:rPr lang="en-US" dirty="0">
                <a:latin typeface="Courier" pitchFamily="2" charset="0"/>
              </a:rPr>
            </a:b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    </a:t>
            </a:r>
            <a:r>
              <a:rPr lang="en-US" dirty="0" err="1">
                <a:latin typeface="Courier" pitchFamily="2" charset="0"/>
              </a:rPr>
              <a:t>std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::</a:t>
            </a:r>
            <a:r>
              <a:rPr lang="en-US" dirty="0" err="1">
                <a:latin typeface="Courier" pitchFamily="2" charset="0"/>
              </a:rPr>
              <a:t>ifstream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test_data</a:t>
            </a:r>
            <a:r>
              <a:rPr lang="en-US" dirty="0">
                <a:latin typeface="Courier" pitchFamily="2" charset="0"/>
              </a:rPr>
              <a:t>{</a:t>
            </a:r>
            <a:r>
              <a:rPr lang="en-US" dirty="0">
                <a:solidFill>
                  <a:srgbClr val="C8352B"/>
                </a:solidFill>
                <a:latin typeface="Courier" pitchFamily="2" charset="0"/>
              </a:rPr>
              <a:t>"../train/</a:t>
            </a:r>
            <a:r>
              <a:rPr lang="en-US" dirty="0" err="1">
                <a:solidFill>
                  <a:srgbClr val="C8352B"/>
                </a:solidFill>
                <a:latin typeface="Courier" pitchFamily="2" charset="0"/>
              </a:rPr>
              <a:t>test_data_linreg.csv</a:t>
            </a:r>
            <a:r>
              <a:rPr lang="en-US" dirty="0">
                <a:solidFill>
                  <a:srgbClr val="C8352B"/>
                </a:solidFill>
                <a:latin typeface="Courier" pitchFamily="2" charset="0"/>
              </a:rPr>
              <a:t>"</a:t>
            </a:r>
            <a:r>
              <a:rPr lang="en-US" dirty="0">
                <a:latin typeface="Courier" pitchFamily="2" charset="0"/>
              </a:rPr>
              <a:t>};</a:t>
            </a:r>
            <a:endParaRPr lang="en-US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    </a:t>
            </a:r>
            <a:r>
              <a:rPr lang="en-US" b="1" dirty="0">
                <a:solidFill>
                  <a:srgbClr val="008F00"/>
                </a:solidFill>
                <a:latin typeface="Courier" pitchFamily="2" charset="0"/>
              </a:rPr>
              <a:t>while</a:t>
            </a:r>
            <a:r>
              <a:rPr lang="en-US" dirty="0">
                <a:latin typeface="Courier" pitchFamily="2" charset="0"/>
              </a:rPr>
              <a:t> (</a:t>
            </a:r>
            <a:r>
              <a:rPr lang="en-US" dirty="0" err="1">
                <a:latin typeface="Courier" pitchFamily="2" charset="0"/>
              </a:rPr>
              <a:t>read_features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test_data</a:t>
            </a:r>
            <a:r>
              <a:rPr lang="en-US" dirty="0">
                <a:latin typeface="Courier" pitchFamily="2" charset="0"/>
              </a:rPr>
              <a:t>, features)) {</a:t>
            </a:r>
          </a:p>
          <a:p>
            <a:r>
              <a:rPr lang="en-US" dirty="0">
                <a:latin typeface="Courier" pitchFamily="2" charset="0"/>
              </a:rPr>
              <a:t>        </a:t>
            </a:r>
            <a:r>
              <a:rPr lang="en-US" dirty="0" err="1">
                <a:latin typeface="Courier" pitchFamily="2" charset="0"/>
              </a:rPr>
              <a:t>test_data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&gt;&gt;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y_pred_expected</a:t>
            </a:r>
            <a:r>
              <a:rPr lang="en-US" dirty="0">
                <a:latin typeface="Courier" pitchFamily="2" charset="0"/>
              </a:rPr>
              <a:t>;</a:t>
            </a:r>
          </a:p>
          <a:p>
            <a:r>
              <a:rPr lang="en-US" dirty="0">
                <a:latin typeface="Courier" pitchFamily="2" charset="0"/>
              </a:rPr>
              <a:t>        </a:t>
            </a:r>
            <a:r>
              <a:rPr lang="en-US" b="1" dirty="0">
                <a:solidFill>
                  <a:srgbClr val="008F00"/>
                </a:solidFill>
                <a:latin typeface="Courier" pitchFamily="2" charset="0"/>
              </a:rPr>
              <a:t>auto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y_pred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predictor.predict</a:t>
            </a:r>
            <a:r>
              <a:rPr lang="en-US" dirty="0">
                <a:latin typeface="Courier" pitchFamily="2" charset="0"/>
              </a:rPr>
              <a:t>(features);</a:t>
            </a:r>
          </a:p>
          <a:p>
            <a:r>
              <a:rPr lang="en-US" dirty="0">
                <a:latin typeface="Courier" pitchFamily="2" charset="0"/>
              </a:rPr>
              <a:t>        EXPECT_NEAR(</a:t>
            </a:r>
            <a:r>
              <a:rPr lang="en-US" dirty="0" err="1">
                <a:latin typeface="Courier" pitchFamily="2" charset="0"/>
              </a:rPr>
              <a:t>y_pred_expected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 err="1">
                <a:latin typeface="Courier" pitchFamily="2" charset="0"/>
              </a:rPr>
              <a:t>y_pred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1e-4</a:t>
            </a:r>
            <a:r>
              <a:rPr lang="en-US" dirty="0">
                <a:latin typeface="Courier" pitchFamily="2" charset="0"/>
              </a:rPr>
              <a:t>);</a:t>
            </a:r>
          </a:p>
          <a:p>
            <a:r>
              <a:rPr lang="en-US" dirty="0">
                <a:latin typeface="Courier" pitchFamily="2" charset="0"/>
              </a:rPr>
              <a:t>    }</a:t>
            </a: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A8A86FC-31EB-084C-96B5-416EC0ADC383}"/>
              </a:ext>
            </a:extLst>
          </p:cNvPr>
          <p:cNvSpPr/>
          <p:nvPr/>
        </p:nvSpPr>
        <p:spPr>
          <a:xfrm>
            <a:off x="6379031" y="4864066"/>
            <a:ext cx="1274946" cy="10396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48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438420-BF97-D74E-B803-BFF82A2A4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17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3341B0-3CFF-684C-862B-186D3992B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21595"/>
            <a:ext cx="11315700" cy="332399"/>
          </a:xfrm>
        </p:spPr>
        <p:txBody>
          <a:bodyPr/>
          <a:lstStyle/>
          <a:p>
            <a:r>
              <a:rPr lang="en-US" dirty="0"/>
              <a:t>Intrusion detection system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D08D35C-8AB9-8846-A08B-CF0E584159D3}"/>
              </a:ext>
            </a:extLst>
          </p:cNvPr>
          <p:cNvSpPr txBox="1">
            <a:spLocks/>
          </p:cNvSpPr>
          <p:nvPr/>
        </p:nvSpPr>
        <p:spPr>
          <a:xfrm>
            <a:off x="316272" y="1109739"/>
            <a:ext cx="11275959" cy="48043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input - network traffic features</a:t>
            </a:r>
          </a:p>
          <a:p>
            <a:pPr lvl="1"/>
            <a:r>
              <a:rPr lang="en-US" sz="3200" dirty="0" err="1"/>
              <a:t>protocol_type</a:t>
            </a:r>
            <a:endParaRPr lang="en-US" sz="3200" dirty="0"/>
          </a:p>
          <a:p>
            <a:pPr lvl="1"/>
            <a:r>
              <a:rPr lang="en-US" sz="3200" dirty="0"/>
              <a:t>connection duration</a:t>
            </a:r>
          </a:p>
          <a:p>
            <a:pPr lvl="1"/>
            <a:r>
              <a:rPr lang="en-US" sz="3200" dirty="0" err="1"/>
              <a:t>src_bytes</a:t>
            </a:r>
            <a:endParaRPr lang="en-US" sz="3200" dirty="0"/>
          </a:p>
          <a:p>
            <a:pPr lvl="1"/>
            <a:r>
              <a:rPr lang="en-US" sz="3200" dirty="0" err="1"/>
              <a:t>dst_bytes</a:t>
            </a:r>
            <a:endParaRPr lang="en-US" sz="3200" dirty="0"/>
          </a:p>
          <a:p>
            <a:pPr lvl="1"/>
            <a:r>
              <a:rPr lang="en-US" sz="3200" dirty="0"/>
              <a:t>etc.</a:t>
            </a:r>
          </a:p>
          <a:p>
            <a:r>
              <a:rPr lang="en-US" sz="3200" dirty="0"/>
              <a:t>Output</a:t>
            </a:r>
          </a:p>
          <a:p>
            <a:pPr lvl="1"/>
            <a:r>
              <a:rPr lang="en-US" sz="3200" dirty="0"/>
              <a:t>normal</a:t>
            </a:r>
          </a:p>
          <a:p>
            <a:pPr lvl="1"/>
            <a:r>
              <a:rPr lang="en-US" sz="3200" dirty="0"/>
              <a:t>network attack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AAD46D-F177-5540-B940-DD4AAD9F20A3}"/>
              </a:ext>
            </a:extLst>
          </p:cNvPr>
          <p:cNvSpPr txBox="1"/>
          <p:nvPr/>
        </p:nvSpPr>
        <p:spPr>
          <a:xfrm>
            <a:off x="0" y="6444759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[3]</a:t>
            </a:r>
          </a:p>
        </p:txBody>
      </p:sp>
    </p:spTree>
    <p:extLst>
      <p:ext uri="{BB962C8B-B14F-4D97-AF65-F5344CB8AC3E}">
        <p14:creationId xmlns:p14="http://schemas.microsoft.com/office/powerpoint/2010/main" val="1538610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FD2E9F-D483-A847-9C4D-5D1C7991C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18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B1A66D-6E29-8944-BF16-FDE08921B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21595"/>
            <a:ext cx="11315700" cy="332399"/>
          </a:xfrm>
        </p:spPr>
        <p:txBody>
          <a:bodyPr/>
          <a:lstStyle/>
          <a:p>
            <a:r>
              <a:rPr lang="en-US" dirty="0"/>
              <a:t>Classification 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288729-DBE0-994A-A249-B6F520B22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562" y="1018094"/>
            <a:ext cx="7059153" cy="529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09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2EB67F-C7A2-5746-8798-E72E271F4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19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6AE081-D012-F145-B5C9-F7574531E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21595"/>
            <a:ext cx="11315700" cy="332399"/>
          </a:xfrm>
        </p:spPr>
        <p:txBody>
          <a:bodyPr/>
          <a:lstStyle/>
          <a:p>
            <a:r>
              <a:rPr lang="en-US" dirty="0"/>
              <a:t>Quality metrics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750687B-C073-4949-9EFA-4B441E77540A}"/>
              </a:ext>
            </a:extLst>
          </p:cNvPr>
          <p:cNvSpPr txBox="1">
            <a:spLocks/>
          </p:cNvSpPr>
          <p:nvPr/>
        </p:nvSpPr>
        <p:spPr>
          <a:xfrm>
            <a:off x="434976" y="1172497"/>
            <a:ext cx="8520600" cy="4555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Receive operation characteristics (ROC) curve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D57742-2930-0540-99AF-C823286BF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669" y="1760263"/>
            <a:ext cx="4543704" cy="438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03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19FB58-3CAC-114F-87CE-04B359C67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21595"/>
            <a:ext cx="11315700" cy="332399"/>
          </a:xfrm>
        </p:spPr>
        <p:txBody>
          <a:bodyPr/>
          <a:lstStyle/>
          <a:p>
            <a:r>
              <a:rPr lang="en-US" dirty="0">
                <a:latin typeface="Roboto Black"/>
                <a:ea typeface="Roboto Black"/>
                <a:cs typeface="Roboto Black"/>
                <a:sym typeface="Roboto Black"/>
              </a:rPr>
              <a:t>Machine Learning everywhere!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3D20A-6A46-F447-ADD8-F70D19DE5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B3661-BD2C-2E41-8DFE-99398E6E81AA}" type="slidenum">
              <a:rPr lang="ru-RU" smtClean="0"/>
              <a:t>2</a:t>
            </a:fld>
            <a:fld id="{D105C08D-A2BB-4D6F-92A2-2CA9551ABFC2}" type="slidenum">
              <a:rPr lang="ru-RU" smtClean="0"/>
              <a:t>2</a:t>
            </a:fld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3A38C0-D98A-824B-8592-883CEB915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167" y="1426344"/>
            <a:ext cx="5842000" cy="3289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C50EC6-94AC-2D4A-9E2F-A16D2AE33EC2}"/>
              </a:ext>
            </a:extLst>
          </p:cNvPr>
          <p:cNvSpPr txBox="1"/>
          <p:nvPr/>
        </p:nvSpPr>
        <p:spPr>
          <a:xfrm>
            <a:off x="1114815" y="1595677"/>
            <a:ext cx="1627369" cy="3277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Mobile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Embedded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Automotive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Desktops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Games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Finance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E2EE4E-715A-D443-B5B8-4C990CCDE46D}"/>
              </a:ext>
            </a:extLst>
          </p:cNvPr>
          <p:cNvSpPr txBox="1"/>
          <p:nvPr/>
        </p:nvSpPr>
        <p:spPr>
          <a:xfrm>
            <a:off x="790223" y="6229316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from [1]</a:t>
            </a:r>
          </a:p>
        </p:txBody>
      </p:sp>
    </p:spTree>
    <p:extLst>
      <p:ext uri="{BB962C8B-B14F-4D97-AF65-F5344CB8AC3E}">
        <p14:creationId xmlns:p14="http://schemas.microsoft.com/office/powerpoint/2010/main" val="220243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B759B8-E7DC-7C47-9DE1-FDAEAD2FE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20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216E459-1121-E543-860E-A73873732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21595"/>
            <a:ext cx="11315700" cy="332399"/>
          </a:xfrm>
        </p:spPr>
        <p:txBody>
          <a:bodyPr/>
          <a:lstStyle/>
          <a:p>
            <a:r>
              <a:rPr lang="en-US" dirty="0"/>
              <a:t>Baseline model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530C605-5005-6C4E-92D4-33E56C9A6CDE}"/>
              </a:ext>
            </a:extLst>
          </p:cNvPr>
          <p:cNvSpPr txBox="1">
            <a:spLocks/>
          </p:cNvSpPr>
          <p:nvPr/>
        </p:nvSpPr>
        <p:spPr>
          <a:xfrm>
            <a:off x="434976" y="1152706"/>
            <a:ext cx="8520600" cy="7806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always predict most frequent class</a:t>
            </a:r>
          </a:p>
          <a:p>
            <a:r>
              <a:rPr lang="en-US" sz="2800" dirty="0"/>
              <a:t>ROC area under the curve = 0.5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A6857D-A313-A140-84CA-192C4FD8F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406" y="2211469"/>
            <a:ext cx="7226899" cy="452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09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7540CF-7BBD-E644-AD17-EDE58F21E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21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2C7A96-2DD9-C541-B921-514F9DF36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21595"/>
            <a:ext cx="11315700" cy="332399"/>
          </a:xfrm>
        </p:spPr>
        <p:txBody>
          <a:bodyPr/>
          <a:lstStyle/>
          <a:p>
            <a:r>
              <a:rPr lang="en-US" dirty="0">
                <a:latin typeface="Roboto Black"/>
                <a:ea typeface="Roboto Black"/>
                <a:cs typeface="Roboto Black"/>
                <a:sym typeface="Roboto Black"/>
              </a:rPr>
              <a:t>Logistic regression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562617D6-5EF6-EE48-AB79-89170F84B0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4975" y="1049936"/>
                <a:ext cx="10405089" cy="112506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800" dirty="0"/>
                  <a:t> - “probability” of positive class</a:t>
                </a:r>
              </a:p>
              <a:p>
                <a:r>
                  <a:rPr lang="en-US" sz="2800" dirty="0"/>
                  <a:t>ROC area under the curve = 0.9958</a:t>
                </a:r>
              </a:p>
            </p:txBody>
          </p:sp>
        </mc:Choice>
        <mc:Fallback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562617D6-5EF6-EE48-AB79-89170F84B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75" y="1049936"/>
                <a:ext cx="10405089" cy="1125065"/>
              </a:xfrm>
              <a:prstGeom prst="rect">
                <a:avLst/>
              </a:prstGeom>
              <a:blipFill>
                <a:blip r:embed="rId2"/>
                <a:stretch>
                  <a:fillRect l="-974" t="-2247" b="-19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2C5DEC7-4403-1D4D-9D73-69906A36E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484" y="2212882"/>
            <a:ext cx="6999046" cy="438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08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39AA7B-D2D3-3944-ABA8-9354CE482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22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70C467-5BFF-6847-B942-D7C5749C0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21595"/>
            <a:ext cx="11315700" cy="332399"/>
          </a:xfrm>
        </p:spPr>
        <p:txBody>
          <a:bodyPr/>
          <a:lstStyle/>
          <a:p>
            <a:r>
              <a:rPr lang="en-US" dirty="0">
                <a:latin typeface="Roboto Black"/>
                <a:ea typeface="Roboto Black"/>
                <a:cs typeface="Roboto Black"/>
                <a:sym typeface="Roboto Black"/>
              </a:rPr>
              <a:t>Logistic regression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592628E-B63C-C942-B803-2520315FD112}"/>
              </a:ext>
            </a:extLst>
          </p:cNvPr>
          <p:cNvSpPr txBox="1">
            <a:spLocks/>
          </p:cNvSpPr>
          <p:nvPr/>
        </p:nvSpPr>
        <p:spPr>
          <a:xfrm>
            <a:off x="434976" y="887704"/>
            <a:ext cx="8768018" cy="569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easy to implement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D1813A-474C-5842-AA25-1F709330CF62}"/>
              </a:ext>
            </a:extLst>
          </p:cNvPr>
          <p:cNvSpPr/>
          <p:nvPr/>
        </p:nvSpPr>
        <p:spPr>
          <a:xfrm>
            <a:off x="434976" y="1498739"/>
            <a:ext cx="1092230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8F00"/>
                </a:solidFill>
                <a:latin typeface="Courier" pitchFamily="2" charset="0"/>
              </a:rPr>
              <a:t>template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&lt;</a:t>
            </a:r>
            <a:r>
              <a:rPr lang="en-US" b="1" dirty="0" err="1">
                <a:solidFill>
                  <a:srgbClr val="008F00"/>
                </a:solidFill>
                <a:latin typeface="Courier" pitchFamily="2" charset="0"/>
              </a:rPr>
              <a:t>typename</a:t>
            </a:r>
            <a:r>
              <a:rPr lang="en-US" dirty="0">
                <a:latin typeface="Courier" pitchFamily="2" charset="0"/>
              </a:rPr>
              <a:t> T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&gt;</a:t>
            </a:r>
            <a:endParaRPr lang="en-US" dirty="0">
              <a:solidFill>
                <a:srgbClr val="008F00"/>
              </a:solidFill>
              <a:latin typeface="Courier" pitchFamily="2" charset="0"/>
            </a:endParaRPr>
          </a:p>
          <a:p>
            <a:r>
              <a:rPr lang="en-US" b="1" dirty="0">
                <a:solidFill>
                  <a:srgbClr val="008F00"/>
                </a:solidFill>
                <a:latin typeface="Courier" pitchFamily="2" charset="0"/>
              </a:rPr>
              <a:t>auto</a:t>
            </a:r>
            <a:r>
              <a:rPr lang="en-US" dirty="0">
                <a:latin typeface="Courier" pitchFamily="2" charset="0"/>
              </a:rPr>
              <a:t> sigma(T z) {</a:t>
            </a:r>
          </a:p>
          <a:p>
            <a:r>
              <a:rPr lang="en-US" dirty="0">
                <a:latin typeface="Courier" pitchFamily="2" charset="0"/>
              </a:rPr>
              <a:t>    </a:t>
            </a:r>
            <a:r>
              <a:rPr lang="en-US" b="1" dirty="0">
                <a:solidFill>
                  <a:srgbClr val="008F00"/>
                </a:solidFill>
                <a:latin typeface="Courier" pitchFamily="2" charset="0"/>
              </a:rPr>
              <a:t>return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1/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+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std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::</a:t>
            </a:r>
            <a:r>
              <a:rPr lang="en-US" dirty="0" err="1">
                <a:latin typeface="Courier" pitchFamily="2" charset="0"/>
              </a:rPr>
              <a:t>exp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-</a:t>
            </a:r>
            <a:r>
              <a:rPr lang="en-US" dirty="0">
                <a:latin typeface="Courier" pitchFamily="2" charset="0"/>
              </a:rPr>
              <a:t>z));</a:t>
            </a:r>
          </a:p>
          <a:p>
            <a:r>
              <a:rPr lang="en-US" dirty="0">
                <a:latin typeface="Courier" pitchFamily="2" charset="0"/>
              </a:rPr>
              <a:t>}</a:t>
            </a:r>
          </a:p>
          <a:p>
            <a:br>
              <a:rPr lang="en-US" dirty="0">
                <a:latin typeface="Courier" pitchFamily="2" charset="0"/>
              </a:rPr>
            </a:br>
            <a:endParaRPr lang="en-US" dirty="0">
              <a:latin typeface="Courier" pitchFamily="2" charset="0"/>
            </a:endParaRPr>
          </a:p>
          <a:p>
            <a:r>
              <a:rPr lang="en-US" b="1" dirty="0">
                <a:solidFill>
                  <a:srgbClr val="008F00"/>
                </a:solidFill>
                <a:latin typeface="Courier" pitchFamily="2" charset="0"/>
              </a:rPr>
              <a:t>class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b="1" dirty="0" err="1">
                <a:solidFill>
                  <a:srgbClr val="0433FF"/>
                </a:solidFill>
                <a:latin typeface="Courier" pitchFamily="2" charset="0"/>
              </a:rPr>
              <a:t>LogregClassifier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: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b="1" dirty="0">
                <a:solidFill>
                  <a:srgbClr val="008F00"/>
                </a:solidFill>
                <a:latin typeface="Courier" pitchFamily="2" charset="0"/>
              </a:rPr>
              <a:t>public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BinaryClassifier</a:t>
            </a:r>
            <a:r>
              <a:rPr lang="en-US" dirty="0">
                <a:latin typeface="Courier" pitchFamily="2" charset="0"/>
              </a:rPr>
              <a:t> {</a:t>
            </a:r>
          </a:p>
          <a:p>
            <a:r>
              <a:rPr lang="en-US" dirty="0">
                <a:solidFill>
                  <a:srgbClr val="B0AD00"/>
                </a:solidFill>
                <a:latin typeface="Courier" pitchFamily="2" charset="0"/>
              </a:rPr>
              <a:t>public:</a:t>
            </a:r>
          </a:p>
          <a:p>
            <a:r>
              <a:rPr lang="en-US" dirty="0">
                <a:latin typeface="Courier" pitchFamily="2" charset="0"/>
              </a:rPr>
              <a:t>    </a:t>
            </a:r>
            <a:r>
              <a:rPr lang="en-US" dirty="0">
                <a:solidFill>
                  <a:srgbClr val="C01E51"/>
                </a:solidFill>
                <a:latin typeface="Courier" pitchFamily="2" charset="0"/>
              </a:rPr>
              <a:t>float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predict_proba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b="1" dirty="0" err="1">
                <a:solidFill>
                  <a:srgbClr val="008F00"/>
                </a:solidFill>
                <a:latin typeface="Courier" pitchFamily="2" charset="0"/>
              </a:rPr>
              <a:t>const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C01E51"/>
                </a:solidFill>
                <a:latin typeface="Courier" pitchFamily="2" charset="0"/>
              </a:rPr>
              <a:t>features_t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&amp;</a:t>
            </a:r>
            <a:r>
              <a:rPr lang="en-US" dirty="0">
                <a:latin typeface="Courier" pitchFamily="2" charset="0"/>
              </a:rPr>
              <a:t> feat) </a:t>
            </a:r>
            <a:r>
              <a:rPr lang="en-US" b="1" dirty="0" err="1">
                <a:solidFill>
                  <a:srgbClr val="008F00"/>
                </a:solidFill>
                <a:latin typeface="Courier" pitchFamily="2" charset="0"/>
              </a:rPr>
              <a:t>const</a:t>
            </a:r>
            <a:r>
              <a:rPr lang="en-US" dirty="0">
                <a:latin typeface="Courier" pitchFamily="2" charset="0"/>
              </a:rPr>
              <a:t> override {</a:t>
            </a:r>
          </a:p>
          <a:p>
            <a:r>
              <a:rPr lang="en-US" dirty="0">
                <a:latin typeface="Courier" pitchFamily="2" charset="0"/>
              </a:rPr>
              <a:t>        </a:t>
            </a:r>
            <a:r>
              <a:rPr lang="en-US" b="1" dirty="0">
                <a:solidFill>
                  <a:srgbClr val="008F00"/>
                </a:solidFill>
                <a:latin typeface="Courier" pitchFamily="2" charset="0"/>
              </a:rPr>
              <a:t>auto</a:t>
            </a:r>
            <a:r>
              <a:rPr lang="en-US" dirty="0">
                <a:latin typeface="Courier" pitchFamily="2" charset="0"/>
              </a:rPr>
              <a:t> z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std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::</a:t>
            </a:r>
            <a:r>
              <a:rPr lang="en-US" dirty="0" err="1">
                <a:latin typeface="Courier" pitchFamily="2" charset="0"/>
              </a:rPr>
              <a:t>inner_product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feat.begin</a:t>
            </a:r>
            <a:r>
              <a:rPr lang="en-US" dirty="0">
                <a:latin typeface="Courier" pitchFamily="2" charset="0"/>
              </a:rPr>
              <a:t>(), </a:t>
            </a:r>
            <a:r>
              <a:rPr lang="en-US" dirty="0" err="1">
                <a:latin typeface="Courier" pitchFamily="2" charset="0"/>
              </a:rPr>
              <a:t>feat.end</a:t>
            </a:r>
            <a:r>
              <a:rPr lang="en-US" dirty="0">
                <a:latin typeface="Courier" pitchFamily="2" charset="0"/>
              </a:rPr>
              <a:t>(),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++</a:t>
            </a:r>
            <a:r>
              <a:rPr lang="en-US" dirty="0" err="1">
                <a:latin typeface="Courier" pitchFamily="2" charset="0"/>
              </a:rPr>
              <a:t>coef</a:t>
            </a:r>
            <a:r>
              <a:rPr lang="en-US" dirty="0">
                <a:latin typeface="Courier" pitchFamily="2" charset="0"/>
              </a:rPr>
              <a:t>_.begin(), 					   </a:t>
            </a:r>
            <a:r>
              <a:rPr lang="en-US" dirty="0" err="1">
                <a:latin typeface="Courier" pitchFamily="2" charset="0"/>
              </a:rPr>
              <a:t>coef</a:t>
            </a:r>
            <a:r>
              <a:rPr lang="en-US" dirty="0">
                <a:latin typeface="Courier" pitchFamily="2" charset="0"/>
              </a:rPr>
              <a:t>_.front());</a:t>
            </a:r>
          </a:p>
          <a:p>
            <a:r>
              <a:rPr lang="en-US" dirty="0">
                <a:latin typeface="Courier" pitchFamily="2" charset="0"/>
              </a:rPr>
              <a:t>        </a:t>
            </a:r>
            <a:r>
              <a:rPr lang="en-US" b="1" dirty="0">
                <a:solidFill>
                  <a:srgbClr val="008F00"/>
                </a:solidFill>
                <a:latin typeface="Courier" pitchFamily="2" charset="0"/>
              </a:rPr>
              <a:t>return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0433FF"/>
                </a:solidFill>
                <a:latin typeface="Courier" pitchFamily="2" charset="0"/>
              </a:rPr>
              <a:t>sigma</a:t>
            </a:r>
            <a:r>
              <a:rPr lang="en-US" dirty="0">
                <a:latin typeface="Courier" pitchFamily="2" charset="0"/>
              </a:rPr>
              <a:t>(z);</a:t>
            </a:r>
          </a:p>
          <a:p>
            <a:r>
              <a:rPr lang="en-US" dirty="0">
                <a:latin typeface="Courier" pitchFamily="2" charset="0"/>
              </a:rPr>
              <a:t>    }</a:t>
            </a:r>
          </a:p>
          <a:p>
            <a:br>
              <a:rPr lang="en-US" dirty="0">
                <a:latin typeface="Courier" pitchFamily="2" charset="0"/>
              </a:rPr>
            </a:br>
            <a:endParaRPr lang="en-US" dirty="0">
              <a:latin typeface="Courier" pitchFamily="2" charset="0"/>
            </a:endParaRPr>
          </a:p>
          <a:p>
            <a:r>
              <a:rPr lang="en-US" dirty="0">
                <a:solidFill>
                  <a:srgbClr val="B0AD00"/>
                </a:solidFill>
                <a:latin typeface="Courier" pitchFamily="2" charset="0"/>
              </a:rPr>
              <a:t>protected:</a:t>
            </a:r>
          </a:p>
          <a:p>
            <a:r>
              <a:rPr lang="en-US" dirty="0">
                <a:latin typeface="Courier" pitchFamily="2" charset="0"/>
              </a:rPr>
              <a:t>    </a:t>
            </a:r>
            <a:r>
              <a:rPr lang="en-US" dirty="0" err="1">
                <a:latin typeface="Courier" pitchFamily="2" charset="0"/>
              </a:rPr>
              <a:t>std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::</a:t>
            </a:r>
            <a:r>
              <a:rPr lang="en-US" dirty="0">
                <a:latin typeface="Courier" pitchFamily="2" charset="0"/>
              </a:rPr>
              <a:t>vector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&lt;</a:t>
            </a:r>
            <a:r>
              <a:rPr lang="en-US" dirty="0">
                <a:solidFill>
                  <a:srgbClr val="C01E51"/>
                </a:solidFill>
                <a:latin typeface="Courier" pitchFamily="2" charset="0"/>
              </a:rPr>
              <a:t>float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&gt;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coef</a:t>
            </a:r>
            <a:r>
              <a:rPr lang="en-US" dirty="0">
                <a:latin typeface="Courier" pitchFamily="2" charset="0"/>
              </a:rPr>
              <a:t>_;</a:t>
            </a:r>
          </a:p>
          <a:p>
            <a:r>
              <a:rPr lang="en-US" dirty="0">
                <a:latin typeface="Courier" pitchFamily="2" charset="0"/>
              </a:rPr>
              <a:t>};</a:t>
            </a:r>
            <a:endParaRPr lang="en-US" dirty="0"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1706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00DD2E-F372-6A44-84ED-D8B2BBF7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23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465A2D-3972-4943-9BA7-DB062C11C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21595"/>
            <a:ext cx="11315700" cy="332399"/>
          </a:xfrm>
        </p:spPr>
        <p:txBody>
          <a:bodyPr/>
          <a:lstStyle/>
          <a:p>
            <a:r>
              <a:rPr lang="en-US" dirty="0">
                <a:latin typeface="Roboto Black"/>
                <a:ea typeface="Roboto Black"/>
                <a:cs typeface="Roboto Black"/>
                <a:sym typeface="Roboto Black"/>
              </a:rPr>
              <a:t>Gradient boosting 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F14C819-63F1-3B44-914D-486151F5F2A1}"/>
              </a:ext>
            </a:extLst>
          </p:cNvPr>
          <p:cNvSpPr txBox="1">
            <a:spLocks/>
          </p:cNvSpPr>
          <p:nvPr/>
        </p:nvSpPr>
        <p:spPr>
          <a:xfrm>
            <a:off x="434976" y="1403896"/>
            <a:ext cx="10631603" cy="371379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800" dirty="0"/>
              <a:t>de facto standard universal method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multiple well known C++ implementations with python bindings</a:t>
            </a:r>
          </a:p>
          <a:p>
            <a:pPr lvl="1">
              <a:lnSpc>
                <a:spcPct val="150000"/>
              </a:lnSpc>
            </a:pPr>
            <a:r>
              <a:rPr lang="en-US" sz="2800" dirty="0" err="1"/>
              <a:t>XGBoost</a:t>
            </a:r>
            <a:endParaRPr lang="en-US" sz="2800" dirty="0"/>
          </a:p>
          <a:p>
            <a:pPr lvl="1">
              <a:lnSpc>
                <a:spcPct val="150000"/>
              </a:lnSpc>
            </a:pPr>
            <a:r>
              <a:rPr lang="en-US" sz="2800" dirty="0" err="1"/>
              <a:t>LigthGBM</a:t>
            </a:r>
            <a:endParaRPr lang="en-US" sz="2800" dirty="0"/>
          </a:p>
          <a:p>
            <a:pPr lvl="1">
              <a:lnSpc>
                <a:spcPct val="150000"/>
              </a:lnSpc>
            </a:pPr>
            <a:r>
              <a:rPr lang="en-US" sz="2800" dirty="0" err="1"/>
              <a:t>CatBoost</a:t>
            </a:r>
            <a:endParaRPr lang="en-US" sz="2800" dirty="0"/>
          </a:p>
          <a:p>
            <a:pPr>
              <a:lnSpc>
                <a:spcPct val="150000"/>
              </a:lnSpc>
            </a:pPr>
            <a:r>
              <a:rPr lang="en-US" sz="2800" dirty="0"/>
              <a:t>each implementation has its own custom model format</a:t>
            </a:r>
          </a:p>
        </p:txBody>
      </p:sp>
    </p:spTree>
    <p:extLst>
      <p:ext uri="{BB962C8B-B14F-4D97-AF65-F5344CB8AC3E}">
        <p14:creationId xmlns:p14="http://schemas.microsoft.com/office/powerpoint/2010/main" val="2267271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A9BC54-EFAC-5349-AEE5-F4894531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24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C6C5EC-283F-264F-8C7D-DEDE0B6DB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21595"/>
            <a:ext cx="11315700" cy="332399"/>
          </a:xfrm>
        </p:spPr>
        <p:txBody>
          <a:bodyPr/>
          <a:lstStyle/>
          <a:p>
            <a:r>
              <a:rPr lang="en-US" dirty="0" err="1">
                <a:latin typeface="Roboto Black"/>
                <a:ea typeface="Roboto Black"/>
                <a:cs typeface="Roboto Black"/>
                <a:sym typeface="Roboto Black"/>
              </a:rPr>
              <a:t>CatBoost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33B8091-EBEE-A24A-BA9B-C29BEC3ACD8A}"/>
              </a:ext>
            </a:extLst>
          </p:cNvPr>
          <p:cNvSpPr txBox="1">
            <a:spLocks/>
          </p:cNvSpPr>
          <p:nvPr/>
        </p:nvSpPr>
        <p:spPr>
          <a:xfrm>
            <a:off x="434976" y="1149211"/>
            <a:ext cx="8414056" cy="9155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 API and C++ wrapper</a:t>
            </a:r>
          </a:p>
          <a:p>
            <a:r>
              <a:rPr lang="en-US"/>
              <a:t>own build system (ymake)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9295D0-600F-C744-89D8-15E986BDDE55}"/>
              </a:ext>
            </a:extLst>
          </p:cNvPr>
          <p:cNvSpPr/>
          <p:nvPr/>
        </p:nvSpPr>
        <p:spPr>
          <a:xfrm>
            <a:off x="280075" y="1779687"/>
            <a:ext cx="11631849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8F00"/>
                </a:solidFill>
                <a:latin typeface="Courier" pitchFamily="2" charset="0"/>
              </a:rPr>
              <a:t>class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b="1" dirty="0" err="1">
                <a:solidFill>
                  <a:srgbClr val="0433FF"/>
                </a:solidFill>
                <a:latin typeface="Courier" pitchFamily="2" charset="0"/>
              </a:rPr>
              <a:t>CatboostClassifier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: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b="1" dirty="0">
                <a:solidFill>
                  <a:srgbClr val="008F00"/>
                </a:solidFill>
                <a:latin typeface="Courier" pitchFamily="2" charset="0"/>
              </a:rPr>
              <a:t>public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BinaryClassifier</a:t>
            </a:r>
            <a:r>
              <a:rPr lang="en-US" dirty="0">
                <a:latin typeface="Courier" pitchFamily="2" charset="0"/>
              </a:rPr>
              <a:t> {</a:t>
            </a:r>
          </a:p>
          <a:p>
            <a:r>
              <a:rPr lang="en-US" dirty="0">
                <a:solidFill>
                  <a:srgbClr val="B0AD00"/>
                </a:solidFill>
                <a:latin typeface="Courier" pitchFamily="2" charset="0"/>
              </a:rPr>
              <a:t>public:</a:t>
            </a:r>
          </a:p>
          <a:p>
            <a:r>
              <a:rPr lang="en-US" dirty="0">
                <a:latin typeface="Courier" pitchFamily="2" charset="0"/>
              </a:rPr>
              <a:t>    </a:t>
            </a:r>
            <a:r>
              <a:rPr lang="en-US" dirty="0" err="1">
                <a:latin typeface="Courier" pitchFamily="2" charset="0"/>
              </a:rPr>
              <a:t>CatboostClassifier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b="1" dirty="0" err="1">
                <a:solidFill>
                  <a:srgbClr val="008F00"/>
                </a:solidFill>
                <a:latin typeface="Courier" pitchFamily="2" charset="0"/>
              </a:rPr>
              <a:t>const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std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::</a:t>
            </a:r>
            <a:r>
              <a:rPr lang="en-US" dirty="0">
                <a:latin typeface="Courier" pitchFamily="2" charset="0"/>
              </a:rPr>
              <a:t>string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&amp;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modepath</a:t>
            </a:r>
            <a:r>
              <a:rPr lang="en-US" dirty="0">
                <a:latin typeface="Courier" pitchFamily="2" charset="0"/>
              </a:rPr>
              <a:t>);</a:t>
            </a:r>
          </a:p>
          <a:p>
            <a:r>
              <a:rPr lang="en-US" dirty="0">
                <a:latin typeface="Courier" pitchFamily="2" charset="0"/>
              </a:rPr>
              <a:t>   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~</a:t>
            </a:r>
            <a:r>
              <a:rPr lang="en-US" dirty="0" err="1">
                <a:latin typeface="Courier" pitchFamily="2" charset="0"/>
              </a:rPr>
              <a:t>CatboostClassifier</a:t>
            </a:r>
            <a:r>
              <a:rPr lang="en-US" dirty="0">
                <a:latin typeface="Courier" pitchFamily="2" charset="0"/>
              </a:rPr>
              <a:t>() override;</a:t>
            </a:r>
          </a:p>
          <a:p>
            <a:r>
              <a:rPr lang="en-US" dirty="0">
                <a:latin typeface="Courier" pitchFamily="2" charset="0"/>
              </a:rPr>
              <a:t>    </a:t>
            </a:r>
          </a:p>
          <a:p>
            <a:r>
              <a:rPr lang="en-US" dirty="0">
                <a:latin typeface="Courier" pitchFamily="2" charset="0"/>
              </a:rPr>
              <a:t>    </a:t>
            </a:r>
            <a:r>
              <a:rPr lang="en-US" dirty="0">
                <a:solidFill>
                  <a:srgbClr val="C01E51"/>
                </a:solidFill>
                <a:latin typeface="Courier" pitchFamily="2" charset="0"/>
              </a:rPr>
              <a:t>double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predict_proba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b="1" dirty="0" err="1">
                <a:solidFill>
                  <a:srgbClr val="008F00"/>
                </a:solidFill>
                <a:latin typeface="Courier" pitchFamily="2" charset="0"/>
              </a:rPr>
              <a:t>const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C01E51"/>
                </a:solidFill>
                <a:latin typeface="Courier" pitchFamily="2" charset="0"/>
              </a:rPr>
              <a:t>features_t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&amp; feat</a:t>
            </a:r>
            <a:r>
              <a:rPr lang="en-US" dirty="0">
                <a:latin typeface="Courier" pitchFamily="2" charset="0"/>
              </a:rPr>
              <a:t>) </a:t>
            </a:r>
            <a:r>
              <a:rPr lang="en-US" b="1" dirty="0" err="1">
                <a:solidFill>
                  <a:srgbClr val="008F00"/>
                </a:solidFill>
                <a:latin typeface="Courier" pitchFamily="2" charset="0"/>
              </a:rPr>
              <a:t>const</a:t>
            </a:r>
            <a:r>
              <a:rPr lang="en-US" dirty="0">
                <a:latin typeface="Courier" pitchFamily="2" charset="0"/>
              </a:rPr>
              <a:t> override {</a:t>
            </a:r>
          </a:p>
          <a:p>
            <a:r>
              <a:rPr lang="en-US" dirty="0">
                <a:latin typeface="Courier" pitchFamily="2" charset="0"/>
              </a:rPr>
              <a:t>        </a:t>
            </a:r>
            <a:r>
              <a:rPr lang="en-US" dirty="0">
                <a:solidFill>
                  <a:srgbClr val="C01E51"/>
                </a:solidFill>
                <a:latin typeface="Courier" pitchFamily="2" charset="0"/>
              </a:rPr>
              <a:t>double</a:t>
            </a:r>
            <a:r>
              <a:rPr lang="en-US" dirty="0">
                <a:latin typeface="Courier" pitchFamily="2" charset="0"/>
              </a:rPr>
              <a:t> result = 0.0;</a:t>
            </a:r>
          </a:p>
          <a:p>
            <a:r>
              <a:rPr lang="en-US" dirty="0">
                <a:latin typeface="Courier" pitchFamily="2" charset="0"/>
              </a:rPr>
              <a:t>        </a:t>
            </a:r>
            <a:r>
              <a:rPr lang="en-US" b="1" dirty="0">
                <a:solidFill>
                  <a:srgbClr val="008F00"/>
                </a:solidFill>
                <a:latin typeface="Courier" pitchFamily="2" charset="0"/>
              </a:rPr>
              <a:t>if</a:t>
            </a:r>
            <a:r>
              <a:rPr lang="en-US" dirty="0">
                <a:latin typeface="Courier" pitchFamily="2" charset="0"/>
              </a:rPr>
              <a:t> 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!</a:t>
            </a:r>
            <a:r>
              <a:rPr lang="en-US" dirty="0" err="1">
                <a:latin typeface="Courier" pitchFamily="2" charset="0"/>
              </a:rPr>
              <a:t>CalcModelPredictionSingle</a:t>
            </a:r>
            <a:r>
              <a:rPr lang="en-US" dirty="0">
                <a:latin typeface="Courier" pitchFamily="2" charset="0"/>
              </a:rPr>
              <a:t>(model_, </a:t>
            </a:r>
            <a:r>
              <a:rPr lang="en-US" dirty="0" err="1">
                <a:latin typeface="Courier" pitchFamily="2" charset="0"/>
              </a:rPr>
              <a:t>feat.data</a:t>
            </a:r>
            <a:r>
              <a:rPr lang="en-US" dirty="0">
                <a:latin typeface="Courier" pitchFamily="2" charset="0"/>
              </a:rPr>
              <a:t>(), </a:t>
            </a:r>
            <a:r>
              <a:rPr lang="en-US" dirty="0" err="1">
                <a:latin typeface="Courier" pitchFamily="2" charset="0"/>
              </a:rPr>
              <a:t>feat.size</a:t>
            </a:r>
            <a:r>
              <a:rPr lang="en-US" dirty="0">
                <a:latin typeface="Courier" pitchFamily="2" charset="0"/>
              </a:rPr>
              <a:t>(), 				     	     </a:t>
            </a:r>
            <a:r>
              <a:rPr lang="en-US" dirty="0" err="1">
                <a:latin typeface="Courier" pitchFamily="2" charset="0"/>
              </a:rPr>
              <a:t>nullptr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&amp;</a:t>
            </a:r>
            <a:r>
              <a:rPr lang="en-US" dirty="0">
                <a:latin typeface="Courier" pitchFamily="2" charset="0"/>
              </a:rPr>
              <a:t>result,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dirty="0">
                <a:latin typeface="Courier" pitchFamily="2" charset="0"/>
              </a:rPr>
              <a:t>)) {</a:t>
            </a:r>
            <a:endParaRPr lang="en-US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            </a:t>
            </a:r>
            <a:r>
              <a:rPr lang="en-US" b="1" dirty="0">
                <a:solidFill>
                  <a:srgbClr val="008F00"/>
                </a:solidFill>
                <a:latin typeface="Courier" pitchFamily="2" charset="0"/>
              </a:rPr>
              <a:t>throw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std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::</a:t>
            </a:r>
            <a:r>
              <a:rPr lang="en-US" dirty="0" err="1">
                <a:latin typeface="Courier" pitchFamily="2" charset="0"/>
              </a:rPr>
              <a:t>runtime_error</a:t>
            </a:r>
            <a:r>
              <a:rPr lang="en-US" dirty="0">
                <a:latin typeface="Courier" pitchFamily="2" charset="0"/>
              </a:rPr>
              <a:t>{</a:t>
            </a:r>
            <a:r>
              <a:rPr lang="en-US" dirty="0">
                <a:solidFill>
                  <a:srgbClr val="C8352B"/>
                </a:solidFill>
                <a:latin typeface="Courier" pitchFamily="2" charset="0"/>
              </a:rPr>
              <a:t>"</a:t>
            </a:r>
            <a:r>
              <a:rPr lang="en-US" dirty="0" err="1">
                <a:solidFill>
                  <a:srgbClr val="C8352B"/>
                </a:solidFill>
                <a:latin typeface="Courier" pitchFamily="2" charset="0"/>
              </a:rPr>
              <a:t>CalcModelPredictionFlat</a:t>
            </a:r>
            <a:r>
              <a:rPr lang="en-US" dirty="0">
                <a:solidFill>
                  <a:srgbClr val="C8352B"/>
                </a:solidFill>
                <a:latin typeface="Courier" pitchFamily="2" charset="0"/>
              </a:rPr>
              <a:t> error message:"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+</a:t>
            </a:r>
            <a:r>
              <a:rPr lang="en-US" dirty="0">
                <a:latin typeface="Courier" pitchFamily="2" charset="0"/>
              </a:rPr>
              <a:t> 				                 </a:t>
            </a:r>
            <a:r>
              <a:rPr lang="en-US" dirty="0" err="1">
                <a:latin typeface="Courier" pitchFamily="2" charset="0"/>
              </a:rPr>
              <a:t>GetErrorString</a:t>
            </a:r>
            <a:r>
              <a:rPr lang="en-US" dirty="0">
                <a:latin typeface="Courier" pitchFamily="2" charset="0"/>
              </a:rPr>
              <a:t>()};</a:t>
            </a:r>
          </a:p>
          <a:p>
            <a:r>
              <a:rPr lang="en-US" dirty="0">
                <a:latin typeface="Courier" pitchFamily="2" charset="0"/>
              </a:rPr>
              <a:t>        }</a:t>
            </a:r>
          </a:p>
          <a:p>
            <a:r>
              <a:rPr lang="en-US" dirty="0">
                <a:latin typeface="Courier" pitchFamily="2" charset="0"/>
              </a:rPr>
              <a:t>        </a:t>
            </a:r>
            <a:r>
              <a:rPr lang="en-US" b="1" dirty="0">
                <a:solidFill>
                  <a:srgbClr val="008F00"/>
                </a:solidFill>
                <a:latin typeface="Courier" pitchFamily="2" charset="0"/>
              </a:rPr>
              <a:t>return</a:t>
            </a:r>
            <a:r>
              <a:rPr lang="en-US" dirty="0">
                <a:latin typeface="Courier" pitchFamily="2" charset="0"/>
              </a:rPr>
              <a:t> result;</a:t>
            </a:r>
          </a:p>
          <a:p>
            <a:r>
              <a:rPr lang="en-US" dirty="0">
                <a:latin typeface="Courier" pitchFamily="2" charset="0"/>
              </a:rPr>
              <a:t>    }</a:t>
            </a:r>
          </a:p>
          <a:p>
            <a:r>
              <a:rPr lang="en-US" dirty="0">
                <a:solidFill>
                  <a:srgbClr val="B0AD00"/>
                </a:solidFill>
                <a:latin typeface="Courier" pitchFamily="2" charset="0"/>
              </a:rPr>
              <a:t>private:</a:t>
            </a:r>
          </a:p>
          <a:p>
            <a:r>
              <a:rPr lang="en-US" dirty="0">
                <a:latin typeface="Courier" pitchFamily="2" charset="0"/>
              </a:rPr>
              <a:t>    </a:t>
            </a:r>
            <a:r>
              <a:rPr lang="en-US" dirty="0" err="1">
                <a:latin typeface="Courier" pitchFamily="2" charset="0"/>
              </a:rPr>
              <a:t>ModelCalcerHandle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*</a:t>
            </a:r>
            <a:r>
              <a:rPr lang="en-US" dirty="0">
                <a:latin typeface="Courier" pitchFamily="2" charset="0"/>
              </a:rPr>
              <a:t> model_;</a:t>
            </a: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650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3266E3-511F-2C48-94E3-FF2E07EA5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25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F68222-5A34-7549-9B54-48CCBCF8B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21595"/>
            <a:ext cx="11315700" cy="332399"/>
          </a:xfrm>
        </p:spPr>
        <p:txBody>
          <a:bodyPr/>
          <a:lstStyle/>
          <a:p>
            <a:r>
              <a:rPr lang="en-US" dirty="0" err="1">
                <a:latin typeface="Roboto Black"/>
                <a:ea typeface="Roboto Black"/>
                <a:cs typeface="Roboto Black"/>
                <a:sym typeface="Roboto Black"/>
              </a:rPr>
              <a:t>CatBoost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676E247-BC0A-F24A-897F-6F1F9BD5448E}"/>
              </a:ext>
            </a:extLst>
          </p:cNvPr>
          <p:cNvSpPr txBox="1">
            <a:spLocks/>
          </p:cNvSpPr>
          <p:nvPr/>
        </p:nvSpPr>
        <p:spPr>
          <a:xfrm>
            <a:off x="434976" y="1149211"/>
            <a:ext cx="7425914" cy="5910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ROC-AUC = 0.9999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D72463-A538-CD47-9B66-290BEBFEF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642" y="1740310"/>
            <a:ext cx="7855822" cy="492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454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30940D-576B-8249-A859-7B5862260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26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837D8D-C702-2A4F-9E1C-EC0E4F30A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21595"/>
            <a:ext cx="11315700" cy="332399"/>
          </a:xfrm>
        </p:spPr>
        <p:txBody>
          <a:bodyPr/>
          <a:lstStyle/>
          <a:p>
            <a:r>
              <a:rPr lang="en-US" dirty="0">
                <a:latin typeface="Roboto Black"/>
                <a:ea typeface="Roboto Black"/>
                <a:cs typeface="Roboto Black"/>
                <a:sym typeface="Roboto Black"/>
              </a:rPr>
              <a:t>Image classification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7C8029-AE4F-AD41-A4E9-B32699DD35FE}"/>
              </a:ext>
            </a:extLst>
          </p:cNvPr>
          <p:cNvSpPr txBox="1">
            <a:spLocks/>
          </p:cNvSpPr>
          <p:nvPr/>
        </p:nvSpPr>
        <p:spPr>
          <a:xfrm>
            <a:off x="311699" y="1064684"/>
            <a:ext cx="9422235" cy="15752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Handwritten digits recognizer – MNIST</a:t>
            </a:r>
          </a:p>
          <a:p>
            <a:r>
              <a:rPr lang="en-US" sz="2800" dirty="0"/>
              <a:t>input – gray-scale pixels 28x28</a:t>
            </a:r>
          </a:p>
          <a:p>
            <a:r>
              <a:rPr lang="en-US" sz="2800" dirty="0"/>
              <a:t>output – digit on picture (0, 1, … 9)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FA7A76-3C7F-EA42-AE84-B9386DE28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223" y="2719739"/>
            <a:ext cx="5448301" cy="359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51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840BEC-E33B-1C4F-9A64-F14F821F7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27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3F8775-D2F0-C54A-AF05-1FA243BD1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21595"/>
            <a:ext cx="11315700" cy="332399"/>
          </a:xfrm>
        </p:spPr>
        <p:txBody>
          <a:bodyPr/>
          <a:lstStyle/>
          <a:p>
            <a:r>
              <a:rPr lang="en-US" dirty="0">
                <a:latin typeface="Roboto Black"/>
                <a:ea typeface="Roboto Black"/>
                <a:cs typeface="Roboto Black"/>
                <a:sym typeface="Roboto Black"/>
              </a:rPr>
              <a:t>Multilayer perceptron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0ED08-0914-0640-AFA7-E5CD6E8C6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690" y="1036271"/>
            <a:ext cx="10228620" cy="4679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27851E-FDFD-8846-B256-D39A7DE08848}"/>
              </a:ext>
            </a:extLst>
          </p:cNvPr>
          <p:cNvSpPr txBox="1"/>
          <p:nvPr/>
        </p:nvSpPr>
        <p:spPr>
          <a:xfrm>
            <a:off x="0" y="6455553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from: [4]</a:t>
            </a:r>
          </a:p>
        </p:txBody>
      </p:sp>
    </p:spTree>
    <p:extLst>
      <p:ext uri="{BB962C8B-B14F-4D97-AF65-F5344CB8AC3E}">
        <p14:creationId xmlns:p14="http://schemas.microsoft.com/office/powerpoint/2010/main" val="9166447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D1EFE8-7619-0B4C-AC48-0D30D307C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28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63E149-22C8-0F4A-9916-57F61595F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21595"/>
            <a:ext cx="11315700" cy="332399"/>
          </a:xfrm>
        </p:spPr>
        <p:txBody>
          <a:bodyPr/>
          <a:lstStyle/>
          <a:p>
            <a:r>
              <a:rPr lang="en-US" dirty="0">
                <a:latin typeface="Roboto Black"/>
                <a:ea typeface="Roboto Black"/>
                <a:cs typeface="Roboto Black"/>
                <a:sym typeface="Roboto Black"/>
              </a:rPr>
              <a:t>Quality metrics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6B8CB50B-40E8-B748-91D9-5F8900F05A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4976" y="1184081"/>
                <a:ext cx="8520600" cy="66794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𝐴𝑐𝑐𝑢𝑟𝑎𝑐𝑦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𝑐𝑜𝑟𝑟𝑒𝑐𝑡</m:t>
                        </m:r>
                      </m:num>
                      <m:den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6B8CB50B-40E8-B748-91D9-5F8900F05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76" y="1184081"/>
                <a:ext cx="8520600" cy="667948"/>
              </a:xfrm>
              <a:prstGeom prst="rect">
                <a:avLst/>
              </a:prstGeom>
              <a:blipFill>
                <a:blip r:embed="rId2"/>
                <a:stretch>
                  <a:fillRect l="-1190"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1C5CDE7-B059-7549-AC07-0BF9D18DE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619" y="1924671"/>
            <a:ext cx="7486859" cy="453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146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8E408B-21CD-AE47-86AD-BDD615ECE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29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49278F-6FDE-AD43-8AD1-F7F3B56F5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 Black"/>
                <a:ea typeface="Roboto Black"/>
                <a:cs typeface="Roboto Black"/>
                <a:sym typeface="Roboto Black"/>
              </a:rPr>
              <a:t>Multilayer perceptron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FE9FCDCA-CB24-BD47-AECF-B6C36F0B45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0567" y="995135"/>
                <a:ext cx="9971793" cy="2190517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/>
                  <a:t>prediction – just a matrix multiplication</a:t>
                </a:r>
              </a:p>
              <a:p>
                <a:pPr marL="114300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  <a:p>
                <a:pPr marL="11430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pPr marL="11430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type m:val="li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FE9FCDCA-CB24-BD47-AECF-B6C36F0B4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567" y="995135"/>
                <a:ext cx="9971793" cy="2190517"/>
              </a:xfrm>
              <a:prstGeom prst="rect">
                <a:avLst/>
              </a:prstGeom>
              <a:blipFill>
                <a:blip r:embed="rId2"/>
                <a:stretch>
                  <a:fillRect l="-1145" t="-7471" b="-106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6D5C44E0-4C7E-E14C-A248-5FF0628D849B}"/>
              </a:ext>
            </a:extLst>
          </p:cNvPr>
          <p:cNvSpPr/>
          <p:nvPr/>
        </p:nvSpPr>
        <p:spPr>
          <a:xfrm>
            <a:off x="669926" y="3757126"/>
            <a:ext cx="919572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auto </a:t>
            </a:r>
            <a:r>
              <a:rPr lang="en-US" dirty="0" err="1">
                <a:latin typeface="Courier" pitchFamily="2" charset="0"/>
              </a:rPr>
              <a:t>MlpClassifier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::</a:t>
            </a:r>
            <a:r>
              <a:rPr lang="en-US" dirty="0" err="1">
                <a:latin typeface="Courier" pitchFamily="2" charset="0"/>
              </a:rPr>
              <a:t>predict_proba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b="1" dirty="0" err="1">
                <a:solidFill>
                  <a:srgbClr val="008F00"/>
                </a:solidFill>
                <a:latin typeface="Courier" pitchFamily="2" charset="0"/>
              </a:rPr>
              <a:t>const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C01E51"/>
                </a:solidFill>
                <a:latin typeface="Courier" pitchFamily="2" charset="0"/>
              </a:rPr>
              <a:t>features_t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&amp;</a:t>
            </a:r>
            <a:r>
              <a:rPr lang="en-US" dirty="0">
                <a:latin typeface="Courier" pitchFamily="2" charset="0"/>
              </a:rPr>
              <a:t> feat) </a:t>
            </a:r>
            <a:r>
              <a:rPr lang="en-US" b="1" dirty="0" err="1">
                <a:solidFill>
                  <a:srgbClr val="008F00"/>
                </a:solidFill>
                <a:latin typeface="Courier" pitchFamily="2" charset="0"/>
              </a:rPr>
              <a:t>const</a:t>
            </a:r>
            <a:r>
              <a:rPr lang="en-US" dirty="0">
                <a:latin typeface="Courier" pitchFamily="2" charset="0"/>
              </a:rPr>
              <a:t> {</a:t>
            </a:r>
          </a:p>
          <a:p>
            <a:r>
              <a:rPr lang="en-US" dirty="0">
                <a:latin typeface="Courier" pitchFamily="2" charset="0"/>
              </a:rPr>
              <a:t>    </a:t>
            </a:r>
            <a:r>
              <a:rPr lang="en-US" dirty="0" err="1">
                <a:latin typeface="Courier" pitchFamily="2" charset="0"/>
              </a:rPr>
              <a:t>VectorXf</a:t>
            </a:r>
            <a:r>
              <a:rPr lang="en-US" dirty="0">
                <a:latin typeface="Courier" pitchFamily="2" charset="0"/>
              </a:rPr>
              <a:t> x{</a:t>
            </a:r>
            <a:r>
              <a:rPr lang="en-US" dirty="0" err="1">
                <a:latin typeface="Courier" pitchFamily="2" charset="0"/>
              </a:rPr>
              <a:t>feat.size</a:t>
            </a:r>
            <a:r>
              <a:rPr lang="en-US" dirty="0">
                <a:latin typeface="Courier" pitchFamily="2" charset="0"/>
              </a:rPr>
              <a:t>()};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    </a:t>
            </a:r>
            <a:r>
              <a:rPr lang="en-US" b="1" dirty="0">
                <a:solidFill>
                  <a:srgbClr val="008F00"/>
                </a:solidFill>
                <a:latin typeface="Courier" pitchFamily="2" charset="0"/>
              </a:rPr>
              <a:t>auto</a:t>
            </a:r>
            <a:r>
              <a:rPr lang="en-US" dirty="0">
                <a:latin typeface="Courier" pitchFamily="2" charset="0"/>
              </a:rPr>
              <a:t> o1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sigmav</a:t>
            </a:r>
            <a:r>
              <a:rPr lang="en-US" dirty="0">
                <a:latin typeface="Courier" pitchFamily="2" charset="0"/>
              </a:rPr>
              <a:t>(w1_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*</a:t>
            </a:r>
            <a:r>
              <a:rPr lang="en-US" dirty="0">
                <a:latin typeface="Courier" pitchFamily="2" charset="0"/>
              </a:rPr>
              <a:t> x);</a:t>
            </a:r>
          </a:p>
          <a:p>
            <a:r>
              <a:rPr lang="en-US" dirty="0">
                <a:latin typeface="Courier" pitchFamily="2" charset="0"/>
              </a:rPr>
              <a:t>    </a:t>
            </a:r>
            <a:r>
              <a:rPr lang="en-US" b="1" dirty="0">
                <a:solidFill>
                  <a:srgbClr val="008F00"/>
                </a:solidFill>
                <a:latin typeface="Courier" pitchFamily="2" charset="0"/>
              </a:rPr>
              <a:t>auto</a:t>
            </a:r>
            <a:r>
              <a:rPr lang="en-US" dirty="0">
                <a:latin typeface="Courier" pitchFamily="2" charset="0"/>
              </a:rPr>
              <a:t> o2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softmax</a:t>
            </a:r>
            <a:r>
              <a:rPr lang="en-US" dirty="0">
                <a:latin typeface="Courier" pitchFamily="2" charset="0"/>
              </a:rPr>
              <a:t>(w2_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*</a:t>
            </a:r>
            <a:r>
              <a:rPr lang="en-US" dirty="0">
                <a:latin typeface="Courier" pitchFamily="2" charset="0"/>
              </a:rPr>
              <a:t> o1);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    </a:t>
            </a:r>
            <a:r>
              <a:rPr lang="en-US" b="1" dirty="0">
                <a:solidFill>
                  <a:srgbClr val="008F00"/>
                </a:solidFill>
                <a:latin typeface="Courier" pitchFamily="2" charset="0"/>
              </a:rPr>
              <a:t>return</a:t>
            </a:r>
            <a:r>
              <a:rPr lang="en-US" dirty="0">
                <a:latin typeface="Courier" pitchFamily="2" charset="0"/>
              </a:rPr>
              <a:t> o2;</a:t>
            </a: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1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BBC963-463E-4745-932E-0E9C83DC4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3</a:t>
            </a:fld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495E08-1CAE-C04B-BA3F-990F46B318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12230A-4A98-B145-B405-2B1A28426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21595"/>
            <a:ext cx="11315700" cy="332399"/>
          </a:xfrm>
        </p:spPr>
        <p:txBody>
          <a:bodyPr/>
          <a:lstStyle/>
          <a:p>
            <a:r>
              <a:rPr lang="en-US" dirty="0">
                <a:latin typeface="Roboto Black"/>
                <a:ea typeface="Roboto Black"/>
                <a:cs typeface="Roboto Black"/>
                <a:sym typeface="Roboto Black"/>
              </a:rPr>
              <a:t>Dream team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DEEF1D-C317-864A-BF7E-EE903282D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657" y="1890278"/>
            <a:ext cx="2326013" cy="23260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E573F2-6F17-FC48-9851-130BA79A8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836" y="2106679"/>
            <a:ext cx="1888647" cy="18886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295439-AD78-3F4A-911B-61048F7623CC}"/>
              </a:ext>
            </a:extLst>
          </p:cNvPr>
          <p:cNvSpPr txBox="1"/>
          <p:nvPr/>
        </p:nvSpPr>
        <p:spPr>
          <a:xfrm>
            <a:off x="2328234" y="4094231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Developer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8133FF-577D-7C4D-9158-D88A2DB96F41}"/>
              </a:ext>
            </a:extLst>
          </p:cNvPr>
          <p:cNvSpPr txBox="1"/>
          <p:nvPr/>
        </p:nvSpPr>
        <p:spPr>
          <a:xfrm>
            <a:off x="7541744" y="4094231"/>
            <a:ext cx="1766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 Scientist</a:t>
            </a:r>
          </a:p>
        </p:txBody>
      </p:sp>
    </p:spTree>
    <p:extLst>
      <p:ext uri="{BB962C8B-B14F-4D97-AF65-F5344CB8AC3E}">
        <p14:creationId xmlns:p14="http://schemas.microsoft.com/office/powerpoint/2010/main" val="3412929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658D60-393F-274C-9272-3690B84D8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30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821A21-8780-0E42-A7C1-FC9B52312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21595"/>
            <a:ext cx="11315700" cy="332399"/>
          </a:xfrm>
        </p:spPr>
        <p:txBody>
          <a:bodyPr/>
          <a:lstStyle/>
          <a:p>
            <a:r>
              <a:rPr lang="en-US" dirty="0">
                <a:latin typeface="Roboto Black"/>
                <a:ea typeface="Roboto Black"/>
                <a:cs typeface="Roboto Black"/>
                <a:sym typeface="Roboto Black"/>
              </a:rPr>
              <a:t>Convolutional networks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45B7A9-0139-E741-9CAC-8FC7940A6004}"/>
              </a:ext>
            </a:extLst>
          </p:cNvPr>
          <p:cNvSpPr txBox="1">
            <a:spLocks/>
          </p:cNvSpPr>
          <p:nvPr/>
        </p:nvSpPr>
        <p:spPr>
          <a:xfrm>
            <a:off x="311699" y="1536632"/>
            <a:ext cx="11000313" cy="31976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State of the Art algorithms in image processing</a:t>
            </a:r>
          </a:p>
          <a:p>
            <a:r>
              <a:rPr lang="en-US" sz="2800" dirty="0"/>
              <a:t>a lot of C++ implementation with python bindings</a:t>
            </a:r>
          </a:p>
          <a:p>
            <a:pPr lvl="1"/>
            <a:r>
              <a:rPr lang="en-US" sz="2800" dirty="0"/>
              <a:t>TensorFlow</a:t>
            </a:r>
          </a:p>
          <a:p>
            <a:pPr lvl="1"/>
            <a:r>
              <a:rPr lang="en-US" sz="2800" dirty="0"/>
              <a:t>Caffe</a:t>
            </a:r>
          </a:p>
          <a:p>
            <a:pPr lvl="1"/>
            <a:r>
              <a:rPr lang="en-US" sz="2800" dirty="0" err="1"/>
              <a:t>MXNet</a:t>
            </a:r>
            <a:endParaRPr lang="en-US" sz="2800" dirty="0"/>
          </a:p>
          <a:p>
            <a:pPr lvl="1"/>
            <a:r>
              <a:rPr lang="en-US" sz="2800" dirty="0"/>
              <a:t>CNTK</a:t>
            </a:r>
          </a:p>
        </p:txBody>
      </p:sp>
    </p:spTree>
    <p:extLst>
      <p:ext uri="{BB962C8B-B14F-4D97-AF65-F5344CB8AC3E}">
        <p14:creationId xmlns:p14="http://schemas.microsoft.com/office/powerpoint/2010/main" val="2257471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8A4913-6A4A-E44A-A6BD-F0E5253BA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31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E1806D-8B0C-0D44-9D31-6D650702C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21595"/>
            <a:ext cx="11315700" cy="332399"/>
          </a:xfrm>
        </p:spPr>
        <p:txBody>
          <a:bodyPr/>
          <a:lstStyle/>
          <a:p>
            <a:r>
              <a:rPr lang="en-US" dirty="0" err="1">
                <a:latin typeface="Roboto Black"/>
                <a:ea typeface="Roboto Black"/>
                <a:cs typeface="Roboto Black"/>
                <a:sym typeface="Roboto Black"/>
              </a:rPr>
              <a:t>Tensorflow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E4A600-935E-7D49-837C-3B6ADEB98FCB}"/>
              </a:ext>
            </a:extLst>
          </p:cNvPr>
          <p:cNvSpPr txBox="1">
            <a:spLocks/>
          </p:cNvSpPr>
          <p:nvPr/>
        </p:nvSpPr>
        <p:spPr>
          <a:xfrm>
            <a:off x="434976" y="1108480"/>
            <a:ext cx="8520600" cy="12316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C++ API</a:t>
            </a:r>
          </a:p>
          <a:p>
            <a:r>
              <a:rPr lang="en-US" sz="2800" dirty="0" err="1"/>
              <a:t>Bazel</a:t>
            </a:r>
            <a:r>
              <a:rPr lang="en-US" sz="2800" dirty="0"/>
              <a:t> build system</a:t>
            </a:r>
          </a:p>
          <a:p>
            <a:r>
              <a:rPr lang="en-US" sz="2800" dirty="0"/>
              <a:t>Hint – prebuild C API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4A97EA-8EB1-9F44-A24B-47CBAF818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345" y="2538725"/>
            <a:ext cx="7137199" cy="43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17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6A13A9-3DF9-6646-99DA-6D2FE6E39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32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EF13EE-38D2-6F4D-B8A2-A82C4F55F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21595"/>
            <a:ext cx="11315700" cy="332399"/>
          </a:xfrm>
        </p:spPr>
        <p:txBody>
          <a:bodyPr/>
          <a:lstStyle/>
          <a:p>
            <a:r>
              <a:rPr lang="en-US" dirty="0">
                <a:latin typeface="Roboto Black"/>
                <a:ea typeface="Roboto Black"/>
                <a:cs typeface="Roboto Black"/>
                <a:sym typeface="Roboto Black"/>
              </a:rPr>
              <a:t>Conclusion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389AAC1-DC9C-D946-87AF-27099004906D}"/>
              </a:ext>
            </a:extLst>
          </p:cNvPr>
          <p:cNvSpPr txBox="1">
            <a:spLocks/>
          </p:cNvSpPr>
          <p:nvPr/>
        </p:nvSpPr>
        <p:spPr>
          <a:xfrm>
            <a:off x="434975" y="1359651"/>
            <a:ext cx="8900753" cy="2415936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en-US" sz="11200" dirty="0"/>
              <a:t>Don’t be fear of the ML</a:t>
            </a:r>
          </a:p>
          <a:p>
            <a:pPr>
              <a:lnSpc>
                <a:spcPct val="170000"/>
              </a:lnSpc>
            </a:pPr>
            <a:r>
              <a:rPr lang="en-US" sz="11200" dirty="0"/>
              <a:t>Try simpler things first</a:t>
            </a:r>
          </a:p>
          <a:p>
            <a:pPr>
              <a:lnSpc>
                <a:spcPct val="170000"/>
              </a:lnSpc>
            </a:pPr>
            <a:r>
              <a:rPr lang="en-US" sz="11200" dirty="0"/>
              <a:t>Get benefits from different languages</a:t>
            </a:r>
          </a:p>
          <a:p>
            <a:pPr marL="11430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946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C55940-F4E9-AC43-B612-8351E4C0D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33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F39A61-ED3A-4948-BE1E-EF42949F8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21595"/>
            <a:ext cx="11315700" cy="332399"/>
          </a:xfrm>
        </p:spPr>
        <p:txBody>
          <a:bodyPr/>
          <a:lstStyle/>
          <a:p>
            <a:r>
              <a:rPr lang="en-US" dirty="0">
                <a:latin typeface="Roboto Black"/>
                <a:ea typeface="Roboto Black"/>
                <a:cs typeface="Roboto Black"/>
                <a:sym typeface="Roboto Black"/>
              </a:rPr>
              <a:t>References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36AF01-A8F7-A84B-81FD-7B989050070D}"/>
              </a:ext>
            </a:extLst>
          </p:cNvPr>
          <p:cNvSpPr txBox="1">
            <a:spLocks/>
          </p:cNvSpPr>
          <p:nvPr/>
        </p:nvSpPr>
        <p:spPr>
          <a:xfrm>
            <a:off x="434976" y="1255626"/>
            <a:ext cx="10439874" cy="4555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2400" b="1" dirty="0"/>
              <a:t>Andrew Ng, </a:t>
            </a:r>
            <a:r>
              <a:rPr lang="en-US" sz="2400" dirty="0"/>
              <a:t>Machine Learning – </a:t>
            </a:r>
            <a:r>
              <a:rPr lang="en-US" sz="2400" dirty="0">
                <a:hlinkClick r:id="rId2"/>
              </a:rPr>
              <a:t>coursera</a:t>
            </a: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b="1" dirty="0">
                <a:hlinkClick r:id="rId3"/>
              </a:rPr>
              <a:t>Energy efficiency Data Set</a:t>
            </a:r>
            <a:endParaRPr lang="en-US" sz="2400" b="1" dirty="0"/>
          </a:p>
          <a:p>
            <a:pPr>
              <a:buFont typeface="+mj-lt"/>
              <a:buAutoNum type="arabicPeriod"/>
            </a:pPr>
            <a:r>
              <a:rPr lang="en-US" sz="2400" b="1" dirty="0">
                <a:hlinkClick r:id="rId4"/>
              </a:rPr>
              <a:t>KDD Cup 1999</a:t>
            </a:r>
            <a:endParaRPr lang="en-US" sz="2400" b="1" dirty="0"/>
          </a:p>
          <a:p>
            <a:pPr>
              <a:buFont typeface="+mj-lt"/>
              <a:buAutoNum type="arabicPeriod"/>
            </a:pPr>
            <a:r>
              <a:rPr lang="en-US" sz="2400" b="1" dirty="0">
                <a:hlinkClick r:id="rId5"/>
              </a:rPr>
              <a:t>MNIST training with Multi Layer Perceptron</a:t>
            </a:r>
            <a:endParaRPr lang="en-US" sz="2400" b="1" dirty="0"/>
          </a:p>
          <a:p>
            <a:pPr>
              <a:buFont typeface="+mj-lt"/>
              <a:buAutoNum type="arabicPeriod"/>
            </a:pPr>
            <a:r>
              <a:rPr lang="en-US" sz="2400" b="1" dirty="0">
                <a:hlinkClick r:id="rId6"/>
              </a:rPr>
              <a:t>Code samples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051994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Let’s Talk?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2364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F50D31-A32A-694C-BDD6-804CFD6F5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4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8C9DE2-080A-A146-91E8-FEA923641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21595"/>
            <a:ext cx="11315700" cy="332399"/>
          </a:xfrm>
        </p:spPr>
        <p:txBody>
          <a:bodyPr/>
          <a:lstStyle/>
          <a:p>
            <a:r>
              <a:rPr lang="en-US" dirty="0">
                <a:latin typeface="Roboto Black"/>
                <a:ea typeface="Roboto Black"/>
                <a:cs typeface="Roboto Black"/>
                <a:sym typeface="Roboto Black"/>
              </a:rPr>
              <a:t>Dream team – synergy way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291B82-522A-3449-9F34-79A2B7826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872" y="1907691"/>
            <a:ext cx="2326013" cy="23260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E3BE7E-9E78-6F4D-AD97-48548383C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880" y="2082196"/>
            <a:ext cx="1888647" cy="18886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597394-4470-5A46-876E-A96D3912561F}"/>
              </a:ext>
            </a:extLst>
          </p:cNvPr>
          <p:cNvSpPr txBox="1"/>
          <p:nvPr/>
        </p:nvSpPr>
        <p:spPr>
          <a:xfrm>
            <a:off x="2027449" y="4048434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Developer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499751-9EC8-9041-94C6-A90510E6668C}"/>
              </a:ext>
            </a:extLst>
          </p:cNvPr>
          <p:cNvSpPr txBox="1"/>
          <p:nvPr/>
        </p:nvSpPr>
        <p:spPr>
          <a:xfrm>
            <a:off x="4794971" y="4004257"/>
            <a:ext cx="1766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 Scientist</a:t>
            </a: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69D05DA2-38EB-FC4E-B2A8-27300C43FEA3}"/>
              </a:ext>
            </a:extLst>
          </p:cNvPr>
          <p:cNvSpPr/>
          <p:nvPr/>
        </p:nvSpPr>
        <p:spPr>
          <a:xfrm>
            <a:off x="3872394" y="2689325"/>
            <a:ext cx="502417" cy="475989"/>
          </a:xfrm>
          <a:prstGeom prst="plus">
            <a:avLst>
              <a:gd name="adj" fmla="val 3995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qual 9">
            <a:extLst>
              <a:ext uri="{FF2B5EF4-FFF2-40B4-BE49-F238E27FC236}">
                <a16:creationId xmlns:a16="http://schemas.microsoft.com/office/drawing/2014/main" id="{D8711C6C-82EE-714C-A1D0-53A776B74943}"/>
              </a:ext>
            </a:extLst>
          </p:cNvPr>
          <p:cNvSpPr/>
          <p:nvPr/>
        </p:nvSpPr>
        <p:spPr>
          <a:xfrm>
            <a:off x="6828354" y="2689325"/>
            <a:ext cx="776614" cy="565390"/>
          </a:xfrm>
          <a:prstGeom prst="mathEqual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0E78AD-8148-B745-AA9F-B516CFDA7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032" y="1907691"/>
            <a:ext cx="2062490" cy="20624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0DAC7F-1B27-BF45-810E-193056707B87}"/>
              </a:ext>
            </a:extLst>
          </p:cNvPr>
          <p:cNvSpPr txBox="1"/>
          <p:nvPr/>
        </p:nvSpPr>
        <p:spPr>
          <a:xfrm>
            <a:off x="7850032" y="3969766"/>
            <a:ext cx="25234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Research Developer</a:t>
            </a:r>
          </a:p>
        </p:txBody>
      </p:sp>
    </p:spTree>
    <p:extLst>
      <p:ext uri="{BB962C8B-B14F-4D97-AF65-F5344CB8AC3E}">
        <p14:creationId xmlns:p14="http://schemas.microsoft.com/office/powerpoint/2010/main" val="3552979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E303A6-3C5F-194B-AFF6-D2F362660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5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EADC51-2AAA-1C47-B35F-3C76711DC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21595"/>
            <a:ext cx="11315700" cy="332399"/>
          </a:xfrm>
        </p:spPr>
        <p:txBody>
          <a:bodyPr/>
          <a:lstStyle/>
          <a:p>
            <a:r>
              <a:rPr lang="en-US" dirty="0">
                <a:latin typeface="Roboto Black"/>
                <a:ea typeface="Roboto Black"/>
                <a:cs typeface="Roboto Black"/>
                <a:sym typeface="Roboto Black"/>
              </a:rPr>
              <a:t>Dream team – process way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663FE-7CB9-D74C-A6BC-20E28116E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480" y="1720945"/>
            <a:ext cx="2326013" cy="23260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596975-371A-0945-AF11-17FD5357C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659" y="1937346"/>
            <a:ext cx="1888647" cy="18886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AF44AF-D84C-DA40-A42C-F6C455AA4E91}"/>
              </a:ext>
            </a:extLst>
          </p:cNvPr>
          <p:cNvSpPr txBox="1"/>
          <p:nvPr/>
        </p:nvSpPr>
        <p:spPr>
          <a:xfrm>
            <a:off x="2712057" y="3924898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Developer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67CE7A-FA5A-2E41-A7DF-CB1EC84A3D2F}"/>
              </a:ext>
            </a:extLst>
          </p:cNvPr>
          <p:cNvSpPr txBox="1"/>
          <p:nvPr/>
        </p:nvSpPr>
        <p:spPr>
          <a:xfrm>
            <a:off x="7925567" y="3924898"/>
            <a:ext cx="1766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 Scientist</a:t>
            </a:r>
          </a:p>
        </p:txBody>
      </p:sp>
      <p:sp>
        <p:nvSpPr>
          <p:cNvPr id="9" name="Left-Right Arrow 8">
            <a:extLst>
              <a:ext uri="{FF2B5EF4-FFF2-40B4-BE49-F238E27FC236}">
                <a16:creationId xmlns:a16="http://schemas.microsoft.com/office/drawing/2014/main" id="{AD6C96F1-6BE9-BB4E-BDCA-04512434BC9D}"/>
              </a:ext>
            </a:extLst>
          </p:cNvPr>
          <p:cNvSpPr/>
          <p:nvPr/>
        </p:nvSpPr>
        <p:spPr>
          <a:xfrm>
            <a:off x="4687206" y="2418207"/>
            <a:ext cx="2845575" cy="926926"/>
          </a:xfrm>
          <a:prstGeom prst="left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Communications</a:t>
            </a:r>
          </a:p>
        </p:txBody>
      </p:sp>
    </p:spTree>
    <p:extLst>
      <p:ext uri="{BB962C8B-B14F-4D97-AF65-F5344CB8AC3E}">
        <p14:creationId xmlns:p14="http://schemas.microsoft.com/office/powerpoint/2010/main" val="1274481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248949-8653-B641-B1E3-F76ED0840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6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210DC7-3CB2-0648-9216-585260806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21595"/>
            <a:ext cx="11315700" cy="332399"/>
          </a:xfrm>
        </p:spPr>
        <p:txBody>
          <a:bodyPr/>
          <a:lstStyle/>
          <a:p>
            <a:r>
              <a:rPr lang="en-US" dirty="0">
                <a:latin typeface="Roboto Black"/>
                <a:ea typeface="Roboto Black"/>
                <a:cs typeface="Roboto Black"/>
                <a:sym typeface="Roboto Black"/>
              </a:rPr>
              <a:t>Machine learning sample cases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119AED-544A-8842-AF14-980897169DB8}"/>
              </a:ext>
            </a:extLst>
          </p:cNvPr>
          <p:cNvSpPr txBox="1"/>
          <p:nvPr/>
        </p:nvSpPr>
        <p:spPr>
          <a:xfrm>
            <a:off x="434976" y="1489479"/>
            <a:ext cx="5195589" cy="2166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Energy efficiency prediction 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Intrusion detection system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469569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EAC669-D2B4-5946-BB7C-8233BE53F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7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336FDE-06B3-8C4A-BE8D-FC1244A5B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21595"/>
            <a:ext cx="11315700" cy="332399"/>
          </a:xfrm>
        </p:spPr>
        <p:txBody>
          <a:bodyPr/>
          <a:lstStyle/>
          <a:p>
            <a:r>
              <a:rPr lang="en-US" dirty="0"/>
              <a:t>Buildings Energy Efficiency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79F916-3504-2D48-99D4-664031910725}"/>
              </a:ext>
            </a:extLst>
          </p:cNvPr>
          <p:cNvSpPr txBox="1"/>
          <p:nvPr/>
        </p:nvSpPr>
        <p:spPr>
          <a:xfrm>
            <a:off x="0" y="645555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[2]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CDDC48-8B13-F744-A317-B24FAC0FEF84}"/>
              </a:ext>
            </a:extLst>
          </p:cNvPr>
          <p:cNvSpPr txBox="1">
            <a:spLocks/>
          </p:cNvSpPr>
          <p:nvPr/>
        </p:nvSpPr>
        <p:spPr>
          <a:xfrm>
            <a:off x="434976" y="1122619"/>
            <a:ext cx="8520600" cy="4555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Input attributes</a:t>
            </a:r>
          </a:p>
          <a:p>
            <a:pPr lvl="1"/>
            <a:r>
              <a:rPr lang="en-US" sz="2800" dirty="0"/>
              <a:t>Relative Compactness</a:t>
            </a:r>
          </a:p>
          <a:p>
            <a:pPr lvl="1"/>
            <a:r>
              <a:rPr lang="en-US" sz="2800" dirty="0"/>
              <a:t>Surface Area</a:t>
            </a:r>
          </a:p>
          <a:p>
            <a:pPr lvl="1"/>
            <a:r>
              <a:rPr lang="en-US" sz="2800" dirty="0"/>
              <a:t>Wall Area</a:t>
            </a:r>
          </a:p>
          <a:p>
            <a:pPr lvl="1"/>
            <a:r>
              <a:rPr lang="en-US" sz="2800" dirty="0"/>
              <a:t>etc.</a:t>
            </a:r>
          </a:p>
          <a:p>
            <a:pPr lvl="1"/>
            <a:endParaRPr lang="en-US" sz="2800" dirty="0"/>
          </a:p>
          <a:p>
            <a:r>
              <a:rPr lang="en-US" sz="2800" dirty="0"/>
              <a:t>Outcomes</a:t>
            </a:r>
          </a:p>
          <a:p>
            <a:pPr lvl="1"/>
            <a:r>
              <a:rPr lang="en-US" sz="2800" dirty="0"/>
              <a:t>Heating Load</a:t>
            </a:r>
          </a:p>
          <a:p>
            <a:pPr marL="114300" indent="0">
              <a:buFont typeface="Arial" panose="020B0604020202020204" pitchFamily="34" charset="0"/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82700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5A3830-0EAE-4B4C-8C20-17872EEE9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8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E21DE2-6073-0D44-9B24-6DFBED77A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21595"/>
            <a:ext cx="11315700" cy="332399"/>
          </a:xfrm>
        </p:spPr>
        <p:txBody>
          <a:bodyPr/>
          <a:lstStyle/>
          <a:p>
            <a:r>
              <a:rPr lang="en-US" dirty="0"/>
              <a:t>Regression 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A9897D-66C2-7D43-90C7-3AD7684EB0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6" y="1325516"/>
            <a:ext cx="10401858" cy="412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7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5A3830-0EAE-4B4C-8C20-17872EEE9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9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E21DE2-6073-0D44-9B24-6DFBED77A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21595"/>
            <a:ext cx="11315700" cy="332399"/>
          </a:xfrm>
        </p:spPr>
        <p:txBody>
          <a:bodyPr/>
          <a:lstStyle/>
          <a:p>
            <a:r>
              <a:rPr lang="en-US" dirty="0"/>
              <a:t>Regression 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A9897D-66C2-7D43-90C7-3AD7684EB0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6" y="1325516"/>
            <a:ext cx="10401858" cy="41270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5B2CC6-9BF6-894C-ACCC-51369C83D8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6" y="1325515"/>
            <a:ext cx="10401858" cy="412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1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ges and graphics">
  <a:themeElements>
    <a:clrScheme name="Kaspersky Lab colors">
      <a:dk1>
        <a:sysClr val="windowText" lastClr="000000"/>
      </a:dk1>
      <a:lt1>
        <a:sysClr val="window" lastClr="FFFFFF"/>
      </a:lt1>
      <a:dk2>
        <a:srgbClr val="006D5C"/>
      </a:dk2>
      <a:lt2>
        <a:srgbClr val="E7E6E6"/>
      </a:lt2>
      <a:accent1>
        <a:srgbClr val="0F6B5E"/>
      </a:accent1>
      <a:accent2>
        <a:srgbClr val="009982"/>
      </a:accent2>
      <a:accent3>
        <a:srgbClr val="71C9BC"/>
      </a:accent3>
      <a:accent4>
        <a:srgbClr val="575757"/>
      </a:accent4>
      <a:accent5>
        <a:srgbClr val="C8C8C8"/>
      </a:accent5>
      <a:accent6>
        <a:srgbClr val="FF0000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s without pagination">
  <a:themeElements>
    <a:clrScheme name="Kaspersky Lab colors">
      <a:dk1>
        <a:sysClr val="windowText" lastClr="000000"/>
      </a:dk1>
      <a:lt1>
        <a:sysClr val="window" lastClr="FFFFFF"/>
      </a:lt1>
      <a:dk2>
        <a:srgbClr val="006D5C"/>
      </a:dk2>
      <a:lt2>
        <a:srgbClr val="E7E6E6"/>
      </a:lt2>
      <a:accent1>
        <a:srgbClr val="0F6B5E"/>
      </a:accent1>
      <a:accent2>
        <a:srgbClr val="009982"/>
      </a:accent2>
      <a:accent3>
        <a:srgbClr val="71C9BC"/>
      </a:accent3>
      <a:accent4>
        <a:srgbClr val="575757"/>
      </a:accent4>
      <a:accent5>
        <a:srgbClr val="C8C8C8"/>
      </a:accent5>
      <a:accent6>
        <a:srgbClr val="FF0000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ff564314f0894fd9940ceb1d3dbb62a6 xmlns="21c7b31f-2c95-44de-9427-6632e29ee92c">
      <Terms xmlns="http://schemas.microsoft.com/office/infopath/2007/PartnerControls"/>
    </ff564314f0894fd9940ceb1d3dbb62a6>
    <TaxCatchAll xmlns="21c7b31f-2c95-44de-9427-6632e29ee92c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53768115BEA1499CFFF8415BDE30D4" ma:contentTypeVersion="6" ma:contentTypeDescription="Create a new document." ma:contentTypeScope="" ma:versionID="c26dda5960ad7a604bdaaac184a85ac3">
  <xsd:schema xmlns:xsd="http://www.w3.org/2001/XMLSchema" xmlns:xs="http://www.w3.org/2001/XMLSchema" xmlns:p="http://schemas.microsoft.com/office/2006/metadata/properties" xmlns:ns2="21c7b31f-2c95-44de-9427-6632e29ee92c" targetNamespace="http://schemas.microsoft.com/office/2006/metadata/properties" ma:root="true" ma:fieldsID="889db0027806913a6f3a1cb4a6a454b5" ns2:_="">
    <xsd:import namespace="21c7b31f-2c95-44de-9427-6632e29ee92c"/>
    <xsd:element name="properties">
      <xsd:complexType>
        <xsd:sequence>
          <xsd:element name="documentManagement">
            <xsd:complexType>
              <xsd:all>
                <xsd:element ref="ns2:ff564314f0894fd9940ceb1d3dbb62a6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c7b31f-2c95-44de-9427-6632e29ee92c" elementFormDefault="qualified">
    <xsd:import namespace="http://schemas.microsoft.com/office/2006/documentManagement/types"/>
    <xsd:import namespace="http://schemas.microsoft.com/office/infopath/2007/PartnerControls"/>
    <xsd:element name="ff564314f0894fd9940ceb1d3dbb62a6" ma:index="9" nillable="true" ma:taxonomy="true" ma:internalName="ff564314f0894fd9940ceb1d3dbb62a6" ma:taxonomyFieldName="Document_x0020_Category" ma:displayName="Document Category" ma:default="" ma:fieldId="{ff564314-f089-4fd9-940c-eb1d3dbb62a6}" ma:taxonomyMulti="true" ma:sspId="f823ad65-ab7f-4bd2-84e8-c26b5e88e7af" ma:termSetId="65c35970-dc2a-498b-9a11-ff43eaf207d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2f3dd28e-d8e9-4d83-b3dc-c0c3d98e9904}" ma:internalName="TaxCatchAll" ma:showField="CatchAllData" ma:web="21c7b31f-2c95-44de-9427-6632e29ee92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DC7E316-D3EC-4627-B3E8-163C2EEFD03B}">
  <ds:schemaRefs>
    <ds:schemaRef ds:uri="http://schemas.microsoft.com/office/2006/metadata/properties"/>
    <ds:schemaRef ds:uri="http://schemas.microsoft.com/office/infopath/2007/PartnerControls"/>
    <ds:schemaRef ds:uri="21c7b31f-2c95-44de-9427-6632e29ee92c"/>
  </ds:schemaRefs>
</ds:datastoreItem>
</file>

<file path=customXml/itemProps2.xml><?xml version="1.0" encoding="utf-8"?>
<ds:datastoreItem xmlns:ds="http://schemas.openxmlformats.org/officeDocument/2006/customXml" ds:itemID="{C883225D-0D23-4144-9F4B-14482C0E5C2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D11B8B4-8961-4D97-8104-11A2C2D2A6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1c7b31f-2c95-44de-9427-6632e29ee9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14557</TotalTime>
  <Words>573</Words>
  <Application>Microsoft Macintosh PowerPoint</Application>
  <PresentationFormat>Widescreen</PresentationFormat>
  <Paragraphs>261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Cambria Math</vt:lpstr>
      <vt:lpstr>Courier</vt:lpstr>
      <vt:lpstr>Roboto Black</vt:lpstr>
      <vt:lpstr>Pages and graphics</vt:lpstr>
      <vt:lpstr>Slides without pagination</vt:lpstr>
      <vt:lpstr>Train with python. Predict with C++</vt:lpstr>
      <vt:lpstr>Machine Learning everywhere!</vt:lpstr>
      <vt:lpstr>Dream team</vt:lpstr>
      <vt:lpstr>Dream team – synergy way</vt:lpstr>
      <vt:lpstr>Dream team – process way</vt:lpstr>
      <vt:lpstr>Machine learning sample cases</vt:lpstr>
      <vt:lpstr>Buildings Energy Efficiency</vt:lpstr>
      <vt:lpstr>Regression problem</vt:lpstr>
      <vt:lpstr>Regression problem</vt:lpstr>
      <vt:lpstr>Regression problem</vt:lpstr>
      <vt:lpstr>Quality metric</vt:lpstr>
      <vt:lpstr>Baseline model</vt:lpstr>
      <vt:lpstr>Linear regression</vt:lpstr>
      <vt:lpstr>Polynomial regression</vt:lpstr>
      <vt:lpstr>Polynomial regression</vt:lpstr>
      <vt:lpstr>Integration testing</vt:lpstr>
      <vt:lpstr>Intrusion detection system</vt:lpstr>
      <vt:lpstr>Classification problem</vt:lpstr>
      <vt:lpstr>Quality metrics</vt:lpstr>
      <vt:lpstr>Baseline model</vt:lpstr>
      <vt:lpstr>Logistic regression</vt:lpstr>
      <vt:lpstr>Logistic regression</vt:lpstr>
      <vt:lpstr>Gradient boosting </vt:lpstr>
      <vt:lpstr>CatBoost</vt:lpstr>
      <vt:lpstr>CatBoost</vt:lpstr>
      <vt:lpstr>Image classification</vt:lpstr>
      <vt:lpstr>Multilayer perceptron</vt:lpstr>
      <vt:lpstr>Quality metrics</vt:lpstr>
      <vt:lpstr>Multilayer perceptron</vt:lpstr>
      <vt:lpstr>Convolutional networks</vt:lpstr>
      <vt:lpstr>Tensorflow</vt:lpstr>
      <vt:lpstr>Conclusion</vt:lpstr>
      <vt:lpstr>References</vt:lpstr>
      <vt:lpstr>Let’s Talk?</vt:lpstr>
    </vt:vector>
  </TitlesOfParts>
  <Company>Kaspersky Lab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Ivan Shapovalov</dc:creator>
  <cp:lastModifiedBy>Microsoft Office User</cp:lastModifiedBy>
  <cp:revision>436</cp:revision>
  <dcterms:created xsi:type="dcterms:W3CDTF">2016-08-02T08:27:25Z</dcterms:created>
  <dcterms:modified xsi:type="dcterms:W3CDTF">2019-02-15T20:59:50Z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0x010100F453768115BEA1499CFFF8415BDE30D4</vt:lpwstr>
  </property>
  <property fmtid="{D5CDD505-2E9C-101B-9397-08002B2CF9AE}" pid="3" name="Document Category">
    <vt:lpwstr/>
  </property>
</Properties>
</file>